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1.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2.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3.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14.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5.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6.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theme/theme17.xml" ContentType="application/vnd.openxmlformats-officedocument.theme+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18.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19.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 id="2147484721" r:id="rId21"/>
    <p:sldMasterId id="2147484732" r:id="rId22"/>
    <p:sldMasterId id="2147484743" r:id="rId23"/>
  </p:sldMasterIdLst>
  <p:notesMasterIdLst>
    <p:notesMasterId r:id="rId52"/>
  </p:notesMasterIdLst>
  <p:handoutMasterIdLst>
    <p:handoutMasterId r:id="rId53"/>
  </p:handoutMasterIdLst>
  <p:sldIdLst>
    <p:sldId id="684" r:id="rId24"/>
    <p:sldId id="735" r:id="rId25"/>
    <p:sldId id="738" r:id="rId26"/>
    <p:sldId id="774" r:id="rId27"/>
    <p:sldId id="782" r:id="rId28"/>
    <p:sldId id="781" r:id="rId29"/>
    <p:sldId id="775" r:id="rId30"/>
    <p:sldId id="771" r:id="rId31"/>
    <p:sldId id="755" r:id="rId32"/>
    <p:sldId id="776" r:id="rId33"/>
    <p:sldId id="772" r:id="rId34"/>
    <p:sldId id="764" r:id="rId35"/>
    <p:sldId id="759" r:id="rId36"/>
    <p:sldId id="773" r:id="rId37"/>
    <p:sldId id="777" r:id="rId38"/>
    <p:sldId id="778" r:id="rId39"/>
    <p:sldId id="780" r:id="rId40"/>
    <p:sldId id="779" r:id="rId41"/>
    <p:sldId id="712" r:id="rId42"/>
    <p:sldId id="751" r:id="rId43"/>
    <p:sldId id="698" r:id="rId44"/>
    <p:sldId id="765" r:id="rId45"/>
    <p:sldId id="724" r:id="rId46"/>
    <p:sldId id="766" r:id="rId47"/>
    <p:sldId id="767" r:id="rId48"/>
    <p:sldId id="784" r:id="rId49"/>
    <p:sldId id="783" r:id="rId50"/>
    <p:sldId id="688" r:id="rId5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Lst>
        </p14:section>
        <p14:section name="Journey" id="{3AD75538-93E7-46AD-9D95-A32AF3C8EDAC}">
          <p14:sldIdLst>
            <p14:sldId id="738"/>
            <p14:sldId id="774"/>
            <p14:sldId id="782"/>
          </p14:sldIdLst>
        </p14:section>
        <p14:section name="Extend" id="{5B89658F-EDDA-482C-8F5D-3C0747122F59}">
          <p14:sldIdLst>
            <p14:sldId id="781"/>
            <p14:sldId id="775"/>
            <p14:sldId id="771"/>
            <p14:sldId id="755"/>
            <p14:sldId id="776"/>
            <p14:sldId id="772"/>
            <p14:sldId id="764"/>
          </p14:sldIdLst>
        </p14:section>
        <p14:section name="Connect" id="{A8FF181F-61E0-4444-B9FD-C64ABD35307F}">
          <p14:sldIdLst>
            <p14:sldId id="759"/>
            <p14:sldId id="773"/>
            <p14:sldId id="777"/>
            <p14:sldId id="778"/>
            <p14:sldId id="780"/>
          </p14:sldIdLst>
        </p14:section>
        <p14:section name="Open Platform" id="{CED4F074-2ECD-4D8F-94EA-DD8F915A9CBD}">
          <p14:sldIdLst>
            <p14:sldId id="779"/>
          </p14:sldIdLst>
        </p14:section>
        <p14:section name="Distribution" id="{63A54735-E27F-40E5-B504-4467DF82F56A}">
          <p14:sldIdLst>
            <p14:sldId id="712"/>
            <p14:sldId id="751"/>
          </p14:sldIdLst>
        </p14:section>
        <p14:section name="Resources" id="{339CD99B-EA0D-4277-BA18-9E27AF191526}">
          <p14:sldIdLst>
            <p14:sldId id="698"/>
            <p14:sldId id="765"/>
            <p14:sldId id="724"/>
            <p14:sldId id="766"/>
            <p14:sldId id="767"/>
          </p14:sldIdLst>
        </p14:section>
        <p14:section name="Summary" id="{30B19A6B-E0AA-4873-B77D-7290A4B8FAF4}">
          <p14:sldIdLst>
            <p14:sldId id="784"/>
            <p14:sldId id="783"/>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88EE"/>
    <a:srgbClr val="DC3C00"/>
    <a:srgbClr val="2D82FF"/>
    <a:srgbClr val="0042AC"/>
    <a:srgbClr val="D2D2D2"/>
    <a:srgbClr val="969696"/>
    <a:srgbClr val="505050"/>
    <a:srgbClr val="00188F"/>
    <a:srgbClr val="EB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84120" autoAdjust="0"/>
  </p:normalViewPr>
  <p:slideViewPr>
    <p:cSldViewPr snapToGrid="0">
      <p:cViewPr varScale="1">
        <p:scale>
          <a:sx n="68" d="100"/>
          <a:sy n="68" d="100"/>
        </p:scale>
        <p:origin x="74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12/22/2015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12/22/2015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12/22/2015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Office 365 APIs and their ability to provide connectivity</a:t>
            </a:r>
            <a:r>
              <a:rPr lang="en-US" baseline="0" dirty="0" smtClean="0"/>
              <a:t> into key O365 services (mail, calendar, files, notes, </a:t>
            </a:r>
            <a:r>
              <a:rPr lang="en-US" baseline="0" dirty="0" err="1" smtClean="0"/>
              <a:t>etc</a:t>
            </a:r>
            <a:r>
              <a:rPr lang="en-US" baseline="0" dirty="0" smtClean="0"/>
              <a:t>) from stand alone </a:t>
            </a:r>
            <a:r>
              <a:rPr lang="en-US" baseline="0" dirty="0" smtClean="0"/>
              <a:t>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12/22/2015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963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each O365 customer gets a domain in Azure AD…this is consider the “tenant”</a:t>
            </a:r>
          </a:p>
          <a:p>
            <a:r>
              <a:rPr lang="en-US" dirty="0" smtClean="0"/>
              <a:t>Explain</a:t>
            </a:r>
            <a:r>
              <a:rPr lang="en-US" baseline="0" dirty="0" smtClean="0"/>
              <a:t> how this domain in Azure AD contains users, groups, and </a:t>
            </a:r>
            <a:r>
              <a:rPr lang="en-US" b="1" baseline="0" dirty="0" smtClean="0"/>
              <a:t>Add-ins</a:t>
            </a:r>
            <a:endParaRPr lang="en-US" b="1" baseline="0" dirty="0" smtClean="0"/>
          </a:p>
          <a:p>
            <a:r>
              <a:rPr lang="en-US" baseline="0" dirty="0" smtClean="0"/>
              <a:t>Organizations can host private (single-tenant) </a:t>
            </a:r>
            <a:r>
              <a:rPr lang="en-US" baseline="0" dirty="0" smtClean="0"/>
              <a:t>Add-ins </a:t>
            </a:r>
            <a:r>
              <a:rPr lang="en-US" baseline="0" dirty="0" smtClean="0"/>
              <a:t>and public (multi-tenant) </a:t>
            </a:r>
            <a:r>
              <a:rPr lang="en-US" baseline="0" dirty="0" smtClean="0"/>
              <a:t>Add-ins</a:t>
            </a:r>
            <a:endParaRPr lang="en-US" baseline="0" dirty="0" smtClean="0"/>
          </a:p>
          <a:p>
            <a:r>
              <a:rPr lang="en-US" baseline="0" dirty="0" smtClean="0"/>
              <a:t>Add-ins </a:t>
            </a:r>
            <a:r>
              <a:rPr lang="en-US" baseline="0" dirty="0" smtClean="0"/>
              <a:t>can have permissions to talk to other </a:t>
            </a:r>
            <a:r>
              <a:rPr lang="en-US" baseline="0" dirty="0" smtClean="0"/>
              <a:t>Add-ins</a:t>
            </a:r>
            <a:endParaRPr lang="en-US" baseline="0"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12/22/2015 6:32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7409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the permission configuration screen for an Azure AD </a:t>
            </a:r>
            <a:r>
              <a:rPr lang="en-US" baseline="0" dirty="0" smtClean="0"/>
              <a:t>application </a:t>
            </a:r>
            <a:r>
              <a:rPr lang="en-US" baseline="0" dirty="0" smtClean="0"/>
              <a:t>and what the user sees when they are asked for </a:t>
            </a:r>
            <a:endParaRPr lang="en-US" dirty="0"/>
          </a:p>
        </p:txBody>
      </p:sp>
      <p:sp>
        <p:nvSpPr>
          <p:cNvPr id="4" name="Date Placeholder 3"/>
          <p:cNvSpPr>
            <a:spLocks noGrp="1"/>
          </p:cNvSpPr>
          <p:nvPr>
            <p:ph type="dt" idx="10"/>
          </p:nvPr>
        </p:nvSpPr>
        <p:spPr/>
        <p:txBody>
          <a:bodyPr/>
          <a:lstStyle/>
          <a:p>
            <a:fld id="{8E38235E-8BD7-400E-8B01-05E421FCA08E}" type="datetime1">
              <a:rPr lang="en-US" smtClean="0"/>
              <a:t>12/22/2015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88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Docusign</a:t>
            </a:r>
            <a:endParaRPr lang="en-US" baseline="0" dirty="0" smtClean="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this is a busy slide, but the main points are:</a:t>
            </a:r>
          </a:p>
          <a:p>
            <a:pPr marL="171450" indent="-171450">
              <a:buFontTx/>
              <a:buChar char="-"/>
            </a:pPr>
            <a:r>
              <a:rPr lang="en-US" dirty="0" smtClean="0"/>
              <a:t>We have SDKs</a:t>
            </a:r>
            <a:r>
              <a:rPr lang="en-US" baseline="0" dirty="0" smtClean="0"/>
              <a:t> (ADAL and O365 for most major platforms)</a:t>
            </a:r>
          </a:p>
          <a:p>
            <a:pPr marL="171450" indent="-171450">
              <a:buFontTx/>
              <a:buChar char="-"/>
            </a:pPr>
            <a:r>
              <a:rPr lang="en-US" baseline="0" dirty="0" smtClean="0"/>
              <a:t>You don’t need SDKs to leverage Office 365 APIs given they follow standards like </a:t>
            </a:r>
            <a:r>
              <a:rPr lang="en-US" baseline="0" dirty="0" err="1" smtClean="0"/>
              <a:t>Oauth</a:t>
            </a:r>
            <a:r>
              <a:rPr lang="en-US" baseline="0" dirty="0" smtClean="0"/>
              <a:t> and REST</a:t>
            </a:r>
          </a:p>
          <a:p>
            <a:pPr marL="171450" indent="-171450">
              <a:buFontTx/>
              <a:buChar char="-"/>
            </a:pPr>
            <a:r>
              <a:rPr lang="en-US" baseline="0" dirty="0" smtClean="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83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BUT WHY SHOULD YOU CARE ABOUT OFFICE DEVELOPMENT???</a:t>
            </a:r>
            <a:endParaRPr lang="en-US" dirty="0" smtClean="0"/>
          </a:p>
          <a:p>
            <a:endParaRPr lang="en-US" dirty="0" smtClean="0"/>
          </a:p>
          <a:p>
            <a:r>
              <a:rPr lang="en-US" dirty="0" smtClean="0"/>
              <a:t>BECAUSE</a:t>
            </a:r>
            <a:r>
              <a:rPr lang="en-US" baseline="0" dirty="0" smtClean="0"/>
              <a:t> THE OPPORTUNITY IS HUGE</a:t>
            </a:r>
            <a:endParaRPr lang="en-US" baseline="0" dirty="0"/>
          </a:p>
          <a:p>
            <a:endParaRPr lang="en-US" baseline="0" dirty="0"/>
          </a:p>
          <a:p>
            <a:r>
              <a:rPr lang="en-US" baseline="0" dirty="0" err="1" smtClean="0"/>
              <a:t>Keypoints</a:t>
            </a:r>
            <a:endParaRPr lang="en-US" baseline="0" dirty="0" smtClean="0"/>
          </a:p>
          <a:p>
            <a:pPr marL="171450" indent="-171450">
              <a:buFontTx/>
              <a:buChar char="-"/>
            </a:pPr>
            <a:r>
              <a:rPr lang="en-US" baseline="0" dirty="0" smtClean="0"/>
              <a:t>NUMEROUS people use Office (1.2B) and spend significant time in Office (2-3 hours daily)</a:t>
            </a:r>
          </a:p>
          <a:p>
            <a:pPr marL="171450" indent="-171450">
              <a:buFontTx/>
              <a:buChar char="-"/>
            </a:pPr>
            <a:r>
              <a:rPr lang="en-US" baseline="0" dirty="0" smtClean="0"/>
              <a:t>Office 365 has collected a staggering amount of data/insights about how/what people work on (470+ PB)</a:t>
            </a:r>
          </a:p>
          <a:p>
            <a:pPr marL="171450" indent="-171450">
              <a:buFontTx/>
              <a:buChar char="-"/>
            </a:pPr>
            <a:r>
              <a:rPr lang="en-US" baseline="0" dirty="0" smtClean="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smtClean="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86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7</a:t>
            </a:fld>
            <a:endParaRPr lang="en-US"/>
          </a:p>
        </p:txBody>
      </p:sp>
    </p:spTree>
    <p:extLst>
      <p:ext uri="{BB962C8B-B14F-4D97-AF65-F5344CB8AC3E}">
        <p14:creationId xmlns:p14="http://schemas.microsoft.com/office/powerpoint/2010/main" val="136992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PPTX - Poll Everywhere</a:t>
            </a:r>
          </a:p>
          <a:p>
            <a:r>
              <a:rPr lang="en-US" dirty="0" smtClean="0"/>
              <a:t>Excel – People Graph</a:t>
            </a:r>
          </a:p>
          <a:p>
            <a:r>
              <a:rPr lang="en-US" dirty="0" smtClean="0"/>
              <a:t>Word</a:t>
            </a:r>
            <a:r>
              <a:rPr lang="en-US" baseline="0" dirty="0" smtClean="0"/>
              <a:t> - </a:t>
            </a:r>
            <a:r>
              <a:rPr lang="en-US" baseline="0" dirty="0" err="1" smtClean="0"/>
              <a:t>Docusign</a:t>
            </a:r>
            <a:endParaRPr lang="en-US" dirty="0" smtClean="0"/>
          </a:p>
          <a:p>
            <a:r>
              <a:rPr lang="en-US" dirty="0" smtClean="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10</a:t>
            </a:fld>
            <a:endParaRPr lang="en-US"/>
          </a:p>
        </p:txBody>
      </p:sp>
    </p:spTree>
    <p:extLst>
      <p:ext uri="{BB962C8B-B14F-4D97-AF65-F5344CB8AC3E}">
        <p14:creationId xmlns:p14="http://schemas.microsoft.com/office/powerpoint/2010/main" val="81377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Demo Tiny Links (uses full-page,</a:t>
            </a:r>
            <a:r>
              <a:rPr lang="en-US" baseline="0" dirty="0" smtClean="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12/22/2015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12/22/2015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12/22/2015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22516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43542434"/>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12/22/2015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12/22/2015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12/22/2015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9262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65823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8135865"/>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079099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401279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4667659"/>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7057142"/>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882380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32498136"/>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44680"/>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813209"/>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29761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8498266"/>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6811317"/>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392937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9661833"/>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20705896"/>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1476697"/>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81109056"/>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141004"/>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273248"/>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4801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9319132"/>
      </p:ext>
    </p:extLst>
  </p:cSld>
  <p:clrMapOvr>
    <a:masterClrMapping/>
  </p:clrMapOvr>
  <p:transition>
    <p:fade/>
  </p:transition>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9409818"/>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9766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9791335"/>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01049054"/>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0310067"/>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96825222"/>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45835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862965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62396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34" Type="http://schemas.openxmlformats.org/officeDocument/2006/relationships/theme" Target="../theme/theme10.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image" Target="../media/image5.png"/><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image" Target="../media/image4.png"/><Relationship Id="rId8" Type="http://schemas.openxmlformats.org/officeDocument/2006/relationships/slideLayout" Target="../slideLayouts/slideLayout31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image" Target="../media/image27.png"/><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theme" Target="../theme/theme11.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 Id="rId8" Type="http://schemas.openxmlformats.org/officeDocument/2006/relationships/slideLayout" Target="../slideLayouts/slideLayout346.xml"/><Relationship Id="rId3" Type="http://schemas.openxmlformats.org/officeDocument/2006/relationships/slideLayout" Target="../slideLayouts/slideLayout34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image" Target="../media/image27.png"/><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theme" Target="../theme/theme12.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 Id="rId8" Type="http://schemas.openxmlformats.org/officeDocument/2006/relationships/slideLayout" Target="../slideLayouts/slideLayout382.xml"/><Relationship Id="rId3" Type="http://schemas.openxmlformats.org/officeDocument/2006/relationships/slideLayout" Target="../slideLayouts/slideLayout37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21" Type="http://schemas.openxmlformats.org/officeDocument/2006/relationships/slideLayout" Target="../slideLayouts/slideLayout431.xml"/><Relationship Id="rId34" Type="http://schemas.openxmlformats.org/officeDocument/2006/relationships/slideLayout" Target="../slideLayouts/slideLayout444.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33" Type="http://schemas.openxmlformats.org/officeDocument/2006/relationships/slideLayout" Target="../slideLayouts/slideLayout443.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slideLayout" Target="../slideLayouts/slideLayout439.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32" Type="http://schemas.openxmlformats.org/officeDocument/2006/relationships/slideLayout" Target="../slideLayouts/slideLayout442.xml"/><Relationship Id="rId37" Type="http://schemas.openxmlformats.org/officeDocument/2006/relationships/image" Target="../media/image27.png"/><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36" Type="http://schemas.openxmlformats.org/officeDocument/2006/relationships/theme" Target="../theme/theme13.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31" Type="http://schemas.openxmlformats.org/officeDocument/2006/relationships/slideLayout" Target="../slideLayouts/slideLayout441.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 Id="rId30" Type="http://schemas.openxmlformats.org/officeDocument/2006/relationships/slideLayout" Target="../slideLayouts/slideLayout440.xml"/><Relationship Id="rId35" Type="http://schemas.openxmlformats.org/officeDocument/2006/relationships/slideLayout" Target="../slideLayouts/slideLayout445.xml"/><Relationship Id="rId8" Type="http://schemas.openxmlformats.org/officeDocument/2006/relationships/slideLayout" Target="../slideLayouts/slideLayout418.xml"/><Relationship Id="rId3" Type="http://schemas.openxmlformats.org/officeDocument/2006/relationships/slideLayout" Target="../slideLayouts/slideLayout41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image" Target="../media/image20.png"/><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theme" Target="../theme/theme14.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 Id="rId8" Type="http://schemas.openxmlformats.org/officeDocument/2006/relationships/slideLayout" Target="../slideLayouts/slideLayout45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89.xml"/><Relationship Id="rId18" Type="http://schemas.openxmlformats.org/officeDocument/2006/relationships/slideLayout" Target="../slideLayouts/slideLayout494.xml"/><Relationship Id="rId26" Type="http://schemas.openxmlformats.org/officeDocument/2006/relationships/slideLayout" Target="../slideLayouts/slideLayout502.xml"/><Relationship Id="rId3" Type="http://schemas.openxmlformats.org/officeDocument/2006/relationships/slideLayout" Target="../slideLayouts/slideLayout479.xml"/><Relationship Id="rId21" Type="http://schemas.openxmlformats.org/officeDocument/2006/relationships/slideLayout" Target="../slideLayouts/slideLayout497.xml"/><Relationship Id="rId34" Type="http://schemas.openxmlformats.org/officeDocument/2006/relationships/slideLayout" Target="../slideLayouts/slideLayout510.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5" Type="http://schemas.openxmlformats.org/officeDocument/2006/relationships/slideLayout" Target="../slideLayouts/slideLayout501.xml"/><Relationship Id="rId33" Type="http://schemas.openxmlformats.org/officeDocument/2006/relationships/slideLayout" Target="../slideLayouts/slideLayout509.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20" Type="http://schemas.openxmlformats.org/officeDocument/2006/relationships/slideLayout" Target="../slideLayouts/slideLayout496.xml"/><Relationship Id="rId29" Type="http://schemas.openxmlformats.org/officeDocument/2006/relationships/slideLayout" Target="../slideLayouts/slideLayout505.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24" Type="http://schemas.openxmlformats.org/officeDocument/2006/relationships/slideLayout" Target="../slideLayouts/slideLayout500.xml"/><Relationship Id="rId32" Type="http://schemas.openxmlformats.org/officeDocument/2006/relationships/slideLayout" Target="../slideLayouts/slideLayout508.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23" Type="http://schemas.openxmlformats.org/officeDocument/2006/relationships/slideLayout" Target="../slideLayouts/slideLayout499.xml"/><Relationship Id="rId28" Type="http://schemas.openxmlformats.org/officeDocument/2006/relationships/slideLayout" Target="../slideLayouts/slideLayout504.xml"/><Relationship Id="rId36" Type="http://schemas.openxmlformats.org/officeDocument/2006/relationships/image" Target="../media/image13.png"/><Relationship Id="rId10" Type="http://schemas.openxmlformats.org/officeDocument/2006/relationships/slideLayout" Target="../slideLayouts/slideLayout486.xml"/><Relationship Id="rId19" Type="http://schemas.openxmlformats.org/officeDocument/2006/relationships/slideLayout" Target="../slideLayouts/slideLayout495.xml"/><Relationship Id="rId31" Type="http://schemas.openxmlformats.org/officeDocument/2006/relationships/slideLayout" Target="../slideLayouts/slideLayout507.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 Id="rId22" Type="http://schemas.openxmlformats.org/officeDocument/2006/relationships/slideLayout" Target="../slideLayouts/slideLayout498.xml"/><Relationship Id="rId27" Type="http://schemas.openxmlformats.org/officeDocument/2006/relationships/slideLayout" Target="../slideLayouts/slideLayout503.xml"/><Relationship Id="rId30" Type="http://schemas.openxmlformats.org/officeDocument/2006/relationships/slideLayout" Target="../slideLayouts/slideLayout506.xml"/><Relationship Id="rId35" Type="http://schemas.openxmlformats.org/officeDocument/2006/relationships/theme" Target="../theme/theme15.xml"/><Relationship Id="rId8" Type="http://schemas.openxmlformats.org/officeDocument/2006/relationships/slideLayout" Target="../slideLayouts/slideLayout484.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34" Type="http://schemas.openxmlformats.org/officeDocument/2006/relationships/theme" Target="../theme/theme16.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slideLayout" Target="../slideLayouts/slideLayout541.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 Id="rId8" Type="http://schemas.openxmlformats.org/officeDocument/2006/relationships/slideLayout" Target="../slideLayouts/slideLayout51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theme" Target="../theme/theme1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image" Target="../media/image5.png"/><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image" Target="../media/image4.png"/><Relationship Id="rId8" Type="http://schemas.openxmlformats.org/officeDocument/2006/relationships/slideLayout" Target="../slideLayouts/slideLayout55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84.xml"/><Relationship Id="rId3" Type="http://schemas.openxmlformats.org/officeDocument/2006/relationships/slideLayout" Target="../slideLayouts/slideLayout579.xml"/><Relationship Id="rId7" Type="http://schemas.openxmlformats.org/officeDocument/2006/relationships/slideLayout" Target="../slideLayouts/slideLayout583.xml"/><Relationship Id="rId12" Type="http://schemas.openxmlformats.org/officeDocument/2006/relationships/image" Target="../media/image44.png"/><Relationship Id="rId2" Type="http://schemas.openxmlformats.org/officeDocument/2006/relationships/slideLayout" Target="../slideLayouts/slideLayout578.xml"/><Relationship Id="rId1" Type="http://schemas.openxmlformats.org/officeDocument/2006/relationships/slideLayout" Target="../slideLayouts/slideLayout577.xml"/><Relationship Id="rId6" Type="http://schemas.openxmlformats.org/officeDocument/2006/relationships/slideLayout" Target="../slideLayouts/slideLayout582.xml"/><Relationship Id="rId11" Type="http://schemas.openxmlformats.org/officeDocument/2006/relationships/theme" Target="../theme/theme18.xml"/><Relationship Id="rId5" Type="http://schemas.openxmlformats.org/officeDocument/2006/relationships/slideLayout" Target="../slideLayouts/slideLayout581.xml"/><Relationship Id="rId10" Type="http://schemas.openxmlformats.org/officeDocument/2006/relationships/slideLayout" Target="../slideLayouts/slideLayout586.xml"/><Relationship Id="rId4" Type="http://schemas.openxmlformats.org/officeDocument/2006/relationships/slideLayout" Target="../slideLayouts/slideLayout580.xml"/><Relationship Id="rId9" Type="http://schemas.openxmlformats.org/officeDocument/2006/relationships/slideLayout" Target="../slideLayouts/slideLayout58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94.xml"/><Relationship Id="rId3" Type="http://schemas.openxmlformats.org/officeDocument/2006/relationships/slideLayout" Target="../slideLayouts/slideLayout589.xml"/><Relationship Id="rId7" Type="http://schemas.openxmlformats.org/officeDocument/2006/relationships/slideLayout" Target="../slideLayouts/slideLayout593.xml"/><Relationship Id="rId12" Type="http://schemas.openxmlformats.org/officeDocument/2006/relationships/image" Target="../media/image44.png"/><Relationship Id="rId2" Type="http://schemas.openxmlformats.org/officeDocument/2006/relationships/slideLayout" Target="../slideLayouts/slideLayout588.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theme" Target="../theme/theme19.xml"/><Relationship Id="rId5" Type="http://schemas.openxmlformats.org/officeDocument/2006/relationships/slideLayout" Target="../slideLayouts/slideLayout591.xml"/><Relationship Id="rId10" Type="http://schemas.openxmlformats.org/officeDocument/2006/relationships/slideLayout" Target="../slideLayouts/slideLayout596.xml"/><Relationship Id="rId4" Type="http://schemas.openxmlformats.org/officeDocument/2006/relationships/slideLayout" Target="../slideLayouts/slideLayout590.xml"/><Relationship Id="rId9" Type="http://schemas.openxmlformats.org/officeDocument/2006/relationships/slideLayout" Target="../slideLayouts/slideLayout5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04.xml"/><Relationship Id="rId3" Type="http://schemas.openxmlformats.org/officeDocument/2006/relationships/slideLayout" Target="../slideLayouts/slideLayout599.xml"/><Relationship Id="rId7" Type="http://schemas.openxmlformats.org/officeDocument/2006/relationships/slideLayout" Target="../slideLayouts/slideLayout603.xml"/><Relationship Id="rId12" Type="http://schemas.openxmlformats.org/officeDocument/2006/relationships/image" Target="../media/image44.png"/><Relationship Id="rId2" Type="http://schemas.openxmlformats.org/officeDocument/2006/relationships/slideLayout" Target="../slideLayouts/slideLayout598.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theme" Target="../theme/theme20.xml"/><Relationship Id="rId5" Type="http://schemas.openxmlformats.org/officeDocument/2006/relationships/slideLayout" Target="../slideLayouts/slideLayout601.xml"/><Relationship Id="rId10" Type="http://schemas.openxmlformats.org/officeDocument/2006/relationships/slideLayout" Target="../slideLayouts/slideLayout606.xml"/><Relationship Id="rId4" Type="http://schemas.openxmlformats.org/officeDocument/2006/relationships/slideLayout" Target="../slideLayouts/slideLayout600.xml"/><Relationship Id="rId9" Type="http://schemas.openxmlformats.org/officeDocument/2006/relationships/slideLayout" Target="../slideLayouts/slideLayout6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image" Target="../media/image13.png"/><Relationship Id="rId5" Type="http://schemas.openxmlformats.org/officeDocument/2006/relationships/slideLayout" Target="../slideLayouts/slideLayout7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8" Type="http://schemas.openxmlformats.org/officeDocument/2006/relationships/slideLayout" Target="../slideLayouts/slideLayout82.xml"/><Relationship Id="rId51" Type="http://schemas.openxmlformats.org/officeDocument/2006/relationships/slideLayout" Target="../slideLayouts/slideLayout125.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theme" Target="../theme/theme5.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image" Target="../media/image13.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theme" Target="../theme/theme6.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image" Target="../media/image5.png"/><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image" Target="../media/image4.png"/><Relationship Id="rId8"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image" Target="../media/image20.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theme" Target="../theme/theme7.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image" Target="../media/image4.png"/><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image" Target="../media/image5.png"/><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theme" Target="../theme/theme9.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5.png"/><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image" Target="../media/image4.png"/><Relationship Id="rId8" Type="http://schemas.openxmlformats.org/officeDocument/2006/relationships/slideLayout" Target="../slideLayouts/slideLayout2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6" r:id="rId22"/>
    <p:sldLayoutId id="2147484158" r:id="rId23"/>
    <p:sldLayoutId id="2147484159" r:id="rId24"/>
    <p:sldLayoutId id="2147484160" r:id="rId25"/>
    <p:sldLayoutId id="2147484198" r:id="rId26"/>
    <p:sldLayoutId id="2147484718" r:id="rId27"/>
    <p:sldLayoutId id="2147484720"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 id="214748471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47580903"/>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03596136"/>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62376207"/>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4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26.xml"/><Relationship Id="rId4" Type="http://schemas.openxmlformats.org/officeDocument/2006/relationships/image" Target="../media/image69.emf"/></Relationships>
</file>

<file path=ppt/slides/_rels/slide1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4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6.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46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1.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70.emf"/><Relationship Id="rId12"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17.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65.png"/><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7.xml"/><Relationship Id="rId1" Type="http://schemas.openxmlformats.org/officeDocument/2006/relationships/slideLayout" Target="../slideLayouts/slideLayout390.xml"/><Relationship Id="rId4" Type="http://schemas.openxmlformats.org/officeDocument/2006/relationships/image" Target="../media/image8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515.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514.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14.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601.xml"/><Relationship Id="rId5" Type="http://schemas.openxmlformats.org/officeDocument/2006/relationships/image" Target="../media/image87.emf"/><Relationship Id="rId4" Type="http://schemas.openxmlformats.org/officeDocument/2006/relationships/image" Target="../media/image86.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591.xml"/><Relationship Id="rId6" Type="http://schemas.openxmlformats.org/officeDocument/2006/relationships/image" Target="../media/image89.emf"/><Relationship Id="rId11" Type="http://schemas.openxmlformats.org/officeDocument/2006/relationships/image" Target="../media/image91.png"/><Relationship Id="rId5" Type="http://schemas.openxmlformats.org/officeDocument/2006/relationships/image" Target="../media/image88.emf"/><Relationship Id="rId10" Type="http://schemas.openxmlformats.org/officeDocument/2006/relationships/image" Target="../media/image90.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4.xml"/><Relationship Id="rId1" Type="http://schemas.openxmlformats.org/officeDocument/2006/relationships/slideLayout" Target="../slideLayouts/slideLayout14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xml"/><Relationship Id="rId1" Type="http://schemas.openxmlformats.org/officeDocument/2006/relationships/slideLayout" Target="../slideLayouts/slideLayout581.x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p:cNvSpPr/>
          <p:nvPr/>
        </p:nvSpPr>
        <p:spPr bwMode="auto">
          <a:xfrm>
            <a:off x="10379803" y="1868875"/>
            <a:ext cx="1747601" cy="2277072"/>
          </a:xfrm>
          <a:prstGeom prst="cloud">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chemeClr val="tx1">
                  <a:lumMod val="75000"/>
                </a:schemeClr>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989" y="154701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smtClean="0">
                <a:solidFill>
                  <a:schemeClr val="tx1">
                    <a:lumMod val="75000"/>
                  </a:schemeClr>
                </a:solidFill>
              </a:rPr>
              <a:t>SharePoint Add-ins</a:t>
            </a:r>
            <a:endParaRPr lang="en-US" dirty="0">
              <a:solidFill>
                <a:schemeClr val="tx1">
                  <a:lumMod val="75000"/>
                </a:schemeClr>
              </a:solidFill>
            </a:endParaRPr>
          </a:p>
        </p:txBody>
      </p:sp>
      <p:sp>
        <p:nvSpPr>
          <p:cNvPr id="4" name="Text Placeholder 3"/>
          <p:cNvSpPr>
            <a:spLocks noGrp="1"/>
          </p:cNvSpPr>
          <p:nvPr>
            <p:ph type="body" sz="quarter" idx="4294967295"/>
          </p:nvPr>
        </p:nvSpPr>
        <p:spPr>
          <a:xfrm>
            <a:off x="269998" y="1190081"/>
            <a:ext cx="6758760" cy="5429659"/>
          </a:xfrm>
        </p:spPr>
        <p:txBody>
          <a:bodyPr/>
          <a:lstStyle/>
          <a:p>
            <a:pPr marL="571274" indent="-571274"/>
            <a:r>
              <a:rPr lang="en-US" dirty="0" smtClean="0">
                <a:solidFill>
                  <a:schemeClr val="tx1">
                    <a:lumMod val="75000"/>
                  </a:schemeClr>
                </a:solidFill>
              </a:rPr>
              <a:t>Logic decoupled from SharePoint</a:t>
            </a:r>
          </a:p>
          <a:p>
            <a:pPr marL="571274" indent="-571274"/>
            <a:r>
              <a:rPr lang="en-US" dirty="0">
                <a:solidFill>
                  <a:schemeClr val="tx1">
                    <a:lumMod val="75000"/>
                  </a:schemeClr>
                </a:solidFill>
              </a:rPr>
              <a:t>Communicates with SharePoint via rich APIs (REST or CSOM</a:t>
            </a:r>
            <a:r>
              <a:rPr lang="en-US" dirty="0" smtClean="0">
                <a:solidFill>
                  <a:schemeClr val="tx1">
                    <a:lumMod val="75000"/>
                  </a:schemeClr>
                </a:solidFill>
              </a:rPr>
              <a:t>)</a:t>
            </a:r>
          </a:p>
          <a:p>
            <a:pPr marL="571274" indent="-571274"/>
            <a:r>
              <a:rPr lang="en-US" dirty="0" smtClean="0">
                <a:solidFill>
                  <a:schemeClr val="tx1">
                    <a:lumMod val="75000"/>
                  </a:schemeClr>
                </a:solidFill>
              </a:rPr>
              <a:t>Built and hosted with any web platform</a:t>
            </a:r>
          </a:p>
          <a:p>
            <a:pPr marL="571274" indent="-571274"/>
            <a:r>
              <a:rPr lang="en-US" dirty="0" smtClean="0">
                <a:solidFill>
                  <a:schemeClr val="tx1">
                    <a:lumMod val="75000"/>
                  </a:schemeClr>
                </a:soli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8845410" y="3070528"/>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solidFill>
                  <a:schemeClr val="tx1">
                    <a:lumMod val="75000"/>
                  </a:schemeClr>
                </a:solidFill>
                <a:ea typeface="Segoe UI" pitchFamily="34" charset="0"/>
                <a:cs typeface="Segoe UI" pitchFamily="34" charset="0"/>
              </a:rPr>
              <a:t>REST/CSOM</a:t>
            </a:r>
          </a:p>
        </p:txBody>
      </p:sp>
      <p:grpSp>
        <p:nvGrpSpPr>
          <p:cNvPr id="13" name="Group 12"/>
          <p:cNvGrpSpPr/>
          <p:nvPr/>
        </p:nvGrpSpPr>
        <p:grpSpPr>
          <a:xfrm>
            <a:off x="10609682" y="2119666"/>
            <a:ext cx="1441559" cy="875776"/>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8872576" y="3818868"/>
            <a:ext cx="3159383" cy="1383493"/>
            <a:chOff x="9168968" y="3895051"/>
            <a:chExt cx="3223575" cy="1411603"/>
          </a:xfrm>
        </p:grpSpPr>
        <p:sp>
          <p:nvSpPr>
            <p:cNvPr id="14" name="TextBox 13"/>
            <p:cNvSpPr txBox="1"/>
            <p:nvPr/>
          </p:nvSpPr>
          <p:spPr>
            <a:xfrm>
              <a:off x="9168968" y="3895051"/>
              <a:ext cx="1519840"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Web</a:t>
              </a:r>
            </a:p>
          </p:txBody>
        </p:sp>
        <p:sp>
          <p:nvSpPr>
            <p:cNvPr id="15" name="TextBox 14"/>
            <p:cNvSpPr txBox="1"/>
            <p:nvPr/>
          </p:nvSpPr>
          <p:spPr>
            <a:xfrm>
              <a:off x="9168968" y="4306736"/>
              <a:ext cx="2456057"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Write User Profiles</a:t>
              </a:r>
            </a:p>
          </p:txBody>
        </p:sp>
        <p:sp>
          <p:nvSpPr>
            <p:cNvPr id="16" name="TextBox 15"/>
            <p:cNvSpPr txBox="1"/>
            <p:nvPr/>
          </p:nvSpPr>
          <p:spPr>
            <a:xfrm>
              <a:off x="9168968" y="4734190"/>
              <a:ext cx="3223575"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Managed Metadata</a:t>
              </a:r>
            </a:p>
          </p:txBody>
        </p:sp>
      </p:grpSp>
    </p:spTree>
    <p:extLst>
      <p:ext uri="{BB962C8B-B14F-4D97-AF65-F5344CB8AC3E}">
        <p14:creationId xmlns:p14="http://schemas.microsoft.com/office/powerpoint/2010/main" val="291399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6768E-7 L 0.2941 0.00227 " pathEditMode="relative" rAng="0" ptsTypes="AA">
                                      <p:cBhvr>
                                        <p:cTn id="6" dur="2000" fill="hold"/>
                                        <p:tgtEl>
                                          <p:spTgt spid="6"/>
                                        </p:tgtEl>
                                        <p:attrNameLst>
                                          <p:attrName>ppt_x</p:attrName>
                                          <p:attrName>ppt_y</p:attrName>
                                        </p:attrNameLst>
                                      </p:cBhvr>
                                      <p:rCtr x="14705" y="113"/>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7"/>
                                        </p:tgtEl>
                                      </p:cBhvr>
                                      <p:by x="50000" y="50000"/>
                                    </p:animScale>
                                  </p:childTnLst>
                                </p:cTn>
                              </p:par>
                              <p:par>
                                <p:cTn id="19" presetID="42" presetClass="path" presetSubtype="0" accel="50000" decel="50000" fill="hold" nodeType="withEffect">
                                  <p:stCondLst>
                                    <p:cond delay="0"/>
                                  </p:stCondLst>
                                  <p:childTnLst>
                                    <p:animMotion origin="layout" path="M 8.83329E-7 -3.6768E-7 L -0.15318 0.00227 " pathEditMode="relative" rAng="0" ptsTypes="AA">
                                      <p:cBhvr>
                                        <p:cTn id="20" dur="2000" fill="hold"/>
                                        <p:tgtEl>
                                          <p:spTgt spid="7"/>
                                        </p:tgtEl>
                                        <p:attrNameLst>
                                          <p:attrName>ppt_x</p:attrName>
                                          <p:attrName>ppt_y</p:attrName>
                                        </p:attrNameLst>
                                      </p:cBhvr>
                                      <p:rCtr x="-7659" y="113"/>
                                    </p:animMotion>
                                  </p:childTnLst>
                                </p:cTn>
                              </p:par>
                              <p:par>
                                <p:cTn id="21" presetID="42" presetClass="path" presetSubtype="0" accel="50000" decel="50000" fill="hold" nodeType="withEffect">
                                  <p:stCondLst>
                                    <p:cond delay="0"/>
                                  </p:stCondLst>
                                  <p:childTnLst>
                                    <p:animMotion origin="layout" path="M 2.45341E-6 2.4512E-6 L 0.02514 -0.1818 " pathEditMode="relative" rAng="0" ptsTypes="AA">
                                      <p:cBhvr>
                                        <p:cTn id="22" dur="2000" fill="hold"/>
                                        <p:tgtEl>
                                          <p:spTgt spid="3"/>
                                        </p:tgtEl>
                                        <p:attrNameLst>
                                          <p:attrName>ppt_x</p:attrName>
                                          <p:attrName>ppt_y</p:attrName>
                                        </p:attrNameLst>
                                      </p:cBhvr>
                                      <p:rCtr x="1251" y="-9101"/>
                                    </p:animMotion>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36"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49539" y="30774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Parts</a:t>
              </a:r>
            </a:p>
            <a:p>
              <a:pPr marL="0" indent="0">
                <a:lnSpc>
                  <a:spcPct val="100000"/>
                </a:lnSpc>
                <a:spcBef>
                  <a:spcPts val="0"/>
                </a:spcBef>
                <a:spcAft>
                  <a:spcPts val="600"/>
                </a:spcAft>
                <a:buNone/>
              </a:pPr>
              <a:r>
                <a:rPr lang="en-US" sz="1899" dirty="0">
                  <a:solidFill>
                    <a:schemeClr val="tx1"/>
                  </a:solidFill>
                </a:rPr>
                <a:t>Create web parts that can interact with the SharePoint experience</a:t>
              </a:r>
            </a:p>
          </p:txBody>
        </p:sp>
      </p:grpSp>
      <p:grpSp>
        <p:nvGrpSpPr>
          <p:cNvPr id="54" name="Group 53"/>
          <p:cNvGrpSpPr/>
          <p:nvPr/>
        </p:nvGrpSpPr>
        <p:grpSpPr>
          <a:xfrm>
            <a:off x="449538" y="42256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Commands</a:t>
              </a:r>
            </a:p>
            <a:p>
              <a:pPr marL="0" indent="0">
                <a:lnSpc>
                  <a:spcPct val="100000"/>
                </a:lnSpc>
                <a:spcBef>
                  <a:spcPts val="0"/>
                </a:spcBef>
                <a:spcAft>
                  <a:spcPts val="600"/>
                </a:spcAft>
                <a:buNone/>
              </a:pPr>
              <a:r>
                <a:rPr lang="en-US" sz="1899" dirty="0">
                  <a:solidFill>
                    <a:schemeClr val="tx1"/>
                  </a:solidFill>
                </a:rPr>
                <a:t>Add new commands to the ribbon and contextual menus</a:t>
              </a:r>
            </a:p>
          </p:txBody>
        </p:sp>
      </p:grpSp>
      <p:grpSp>
        <p:nvGrpSpPr>
          <p:cNvPr id="61" name="Group 60"/>
          <p:cNvGrpSpPr/>
          <p:nvPr/>
        </p:nvGrpSpPr>
        <p:grpSpPr>
          <a:xfrm>
            <a:off x="449538" y="19156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Full Page Add-ins</a:t>
              </a:r>
            </a:p>
            <a:p>
              <a:pPr marL="0" indent="0">
                <a:lnSpc>
                  <a:spcPct val="100000"/>
                </a:lnSpc>
                <a:spcBef>
                  <a:spcPts val="0"/>
                </a:spcBef>
                <a:spcAft>
                  <a:spcPts val="600"/>
                </a:spcAft>
                <a:buNone/>
              </a:pPr>
              <a:r>
                <a:rPr lang="en-US" sz="1899" dirty="0">
                  <a:solidFill>
                    <a:schemeClr val="tx1"/>
                  </a:solidFill>
                </a:rPr>
                <a:t>Implement complete </a:t>
              </a:r>
              <a:r>
                <a:rPr lang="en-US" sz="1899" dirty="0" smtClean="0">
                  <a:solidFill>
                    <a:schemeClr val="tx1"/>
                  </a:solidFill>
                </a:rPr>
                <a:t>Add-in </a:t>
              </a:r>
              <a:r>
                <a:rPr lang="en-US" sz="1899" dirty="0">
                  <a:solidFill>
                    <a:schemeClr val="tx1"/>
                  </a:solidFill>
                </a:rPr>
                <a:t>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3918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SharePoint Dialog</a:t>
                </a:r>
              </a:p>
              <a:p>
                <a:pPr marL="0" indent="0">
                  <a:lnSpc>
                    <a:spcPct val="100000"/>
                  </a:lnSpc>
                  <a:spcBef>
                    <a:spcPts val="0"/>
                  </a:spcBef>
                  <a:spcAft>
                    <a:spcPts val="600"/>
                  </a:spcAft>
                  <a:buNone/>
                </a:pPr>
                <a:r>
                  <a:rPr lang="en-US" sz="1899"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493545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smtClean="0"/>
              <a:t>Robust Office 365 APIs</a:t>
            </a:r>
            <a:endParaRPr lang="en-US" dirty="0"/>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6668546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Active Directory</a:t>
            </a:r>
          </a:p>
        </p:txBody>
      </p:sp>
      <p:sp>
        <p:nvSpPr>
          <p:cNvPr id="6" name="Cloud 5"/>
          <p:cNvSpPr/>
          <p:nvPr/>
        </p:nvSpPr>
        <p:spPr bwMode="auto">
          <a:xfrm>
            <a:off x="358850" y="1278164"/>
            <a:ext cx="10544276" cy="5502493"/>
          </a:xfrm>
          <a:prstGeom prst="clou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grpSp>
        <p:nvGrpSpPr>
          <p:cNvPr id="7" name="Group 6"/>
          <p:cNvGrpSpPr/>
          <p:nvPr/>
        </p:nvGrpSpPr>
        <p:grpSpPr>
          <a:xfrm>
            <a:off x="1485765" y="3241151"/>
            <a:ext cx="733984" cy="1244778"/>
            <a:chOff x="1969000" y="3774645"/>
            <a:chExt cx="748897" cy="1270069"/>
          </a:xfrm>
          <a:solidFill>
            <a:schemeClr val="tx1"/>
          </a:solidFill>
        </p:grpSpPr>
        <p:sp>
          <p:nvSpPr>
            <p:cNvPr id="8" name="Freeform 5"/>
            <p:cNvSpPr>
              <a:spLocks noChangeAspect="1" noEditPoints="1"/>
            </p:cNvSpPr>
            <p:nvPr/>
          </p:nvSpPr>
          <p:spPr bwMode="auto">
            <a:xfrm>
              <a:off x="1969000" y="4535409"/>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9" name="Straight Connector 8"/>
            <p:cNvCxnSpPr/>
            <p:nvPr/>
          </p:nvCxnSpPr>
          <p:spPr>
            <a:xfrm flipH="1">
              <a:off x="2268513" y="3774645"/>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148965" y="3241150"/>
            <a:ext cx="1810767" cy="1351690"/>
            <a:chOff x="2717897" y="3774645"/>
            <a:chExt cx="1242742" cy="1257398"/>
          </a:xfrm>
        </p:grpSpPr>
        <p:grpSp>
          <p:nvGrpSpPr>
            <p:cNvPr id="11" name="Group 10"/>
            <p:cNvGrpSpPr/>
            <p:nvPr/>
          </p:nvGrpSpPr>
          <p:grpSpPr>
            <a:xfrm>
              <a:off x="2801109" y="4510115"/>
              <a:ext cx="1159530" cy="521928"/>
              <a:chOff x="3002128" y="4382920"/>
              <a:chExt cx="1159530" cy="521928"/>
            </a:xfrm>
          </p:grpSpPr>
          <p:sp>
            <p:nvSpPr>
              <p:cNvPr id="13" name="TextBox 12"/>
              <p:cNvSpPr txBox="1"/>
              <p:nvPr/>
            </p:nvSpPr>
            <p:spPr>
              <a:xfrm>
                <a:off x="3002128" y="4382920"/>
                <a:ext cx="1159530" cy="521928"/>
              </a:xfrm>
              <a:prstGeom prst="rect">
                <a:avLst/>
              </a:prstGeom>
              <a:noFill/>
            </p:spPr>
            <p:txBody>
              <a:bodyPr wrap="square" lIns="179238" tIns="143391" rIns="179238" bIns="143391" rtlCol="0">
                <a:spAutoFit/>
              </a:bodyPr>
              <a:lstStyle/>
              <a:p>
                <a:pPr>
                  <a:lnSpc>
                    <a:spcPct val="90000"/>
                  </a:lnSpc>
                  <a:spcAft>
                    <a:spcPts val="588"/>
                  </a:spcAft>
                </a:pPr>
                <a:r>
                  <a:rPr lang="en-US" sz="1960" dirty="0" smtClean="0"/>
                  <a:t>Add-in</a:t>
                </a:r>
                <a:endParaRPr lang="en-US" sz="1960" dirty="0"/>
              </a:p>
            </p:txBody>
          </p:sp>
          <p:sp>
            <p:nvSpPr>
              <p:cNvPr id="14" name="Double Brace 13"/>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12" name="Straight Connector 11"/>
            <p:cNvCxnSpPr/>
            <p:nvPr/>
          </p:nvCxnSpPr>
          <p:spPr>
            <a:xfrm>
              <a:off x="2717897" y="3774645"/>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92056" y="2000348"/>
            <a:ext cx="3255385" cy="1654845"/>
            <a:chOff x="1343712" y="2086485"/>
            <a:chExt cx="3321527" cy="1688468"/>
          </a:xfrm>
        </p:grpSpPr>
        <p:sp>
          <p:nvSpPr>
            <p:cNvPr id="16" name="Isosceles Triangle 15"/>
            <p:cNvSpPr/>
            <p:nvPr/>
          </p:nvSpPr>
          <p:spPr bwMode="auto">
            <a:xfrm>
              <a:off x="2255579"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17" name="TextBox 16"/>
            <p:cNvSpPr txBox="1"/>
            <p:nvPr/>
          </p:nvSpPr>
          <p:spPr>
            <a:xfrm>
              <a:off x="1343712"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microsoft.onmicrosoft.com</a:t>
              </a:r>
            </a:p>
          </p:txBody>
        </p:sp>
      </p:grpSp>
      <p:grpSp>
        <p:nvGrpSpPr>
          <p:cNvPr id="18" name="Group 17"/>
          <p:cNvGrpSpPr/>
          <p:nvPr/>
        </p:nvGrpSpPr>
        <p:grpSpPr>
          <a:xfrm>
            <a:off x="4441975" y="3241151"/>
            <a:ext cx="733984" cy="1244778"/>
            <a:chOff x="4640669" y="2483742"/>
            <a:chExt cx="748897" cy="1270069"/>
          </a:xfrm>
          <a:solidFill>
            <a:schemeClr val="tx1"/>
          </a:solidFill>
        </p:grpSpPr>
        <p:sp>
          <p:nvSpPr>
            <p:cNvPr id="19" name="Freeform 5"/>
            <p:cNvSpPr>
              <a:spLocks noChangeAspect="1" noEditPoints="1"/>
            </p:cNvSpPr>
            <p:nvPr/>
          </p:nvSpPr>
          <p:spPr bwMode="auto">
            <a:xfrm>
              <a:off x="4640669" y="3244506"/>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20" name="Straight Connector 19"/>
            <p:cNvCxnSpPr/>
            <p:nvPr/>
          </p:nvCxnSpPr>
          <p:spPr>
            <a:xfrm flipH="1">
              <a:off x="4940182" y="2483742"/>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175959" y="3241151"/>
            <a:ext cx="1191775" cy="1279771"/>
            <a:chOff x="5389566" y="2483742"/>
            <a:chExt cx="1215990" cy="1305773"/>
          </a:xfrm>
        </p:grpSpPr>
        <p:grpSp>
          <p:nvGrpSpPr>
            <p:cNvPr id="22" name="Group 21"/>
            <p:cNvGrpSpPr/>
            <p:nvPr/>
          </p:nvGrpSpPr>
          <p:grpSpPr>
            <a:xfrm>
              <a:off x="5459326" y="3217048"/>
              <a:ext cx="1146230" cy="572467"/>
              <a:chOff x="2988676" y="4380756"/>
              <a:chExt cx="1146230" cy="572467"/>
            </a:xfrm>
          </p:grpSpPr>
          <p:sp>
            <p:nvSpPr>
              <p:cNvPr id="24" name="TextBox 23"/>
              <p:cNvSpPr txBox="1"/>
              <p:nvPr/>
            </p:nvSpPr>
            <p:spPr>
              <a:xfrm>
                <a:off x="2988676" y="4380756"/>
                <a:ext cx="1146230" cy="572467"/>
              </a:xfrm>
              <a:prstGeom prst="rect">
                <a:avLst/>
              </a:prstGeom>
              <a:noFill/>
            </p:spPr>
            <p:txBody>
              <a:bodyPr wrap="none" lIns="179238" tIns="143391" rIns="179238" bIns="143391" rtlCol="0">
                <a:spAutoFit/>
              </a:bodyPr>
              <a:lstStyle/>
              <a:p>
                <a:pPr>
                  <a:lnSpc>
                    <a:spcPct val="90000"/>
                  </a:lnSpc>
                  <a:spcAft>
                    <a:spcPts val="588"/>
                  </a:spcAft>
                </a:pPr>
                <a:r>
                  <a:rPr lang="en-US" sz="1960" dirty="0" smtClean="0"/>
                  <a:t>Add-in</a:t>
                </a:r>
                <a:endParaRPr lang="en-US" sz="1960" dirty="0"/>
              </a:p>
            </p:txBody>
          </p:sp>
          <p:sp>
            <p:nvSpPr>
              <p:cNvPr id="25" name="Double Brace 24"/>
              <p:cNvSpPr/>
              <p:nvPr/>
            </p:nvSpPr>
            <p:spPr>
              <a:xfrm>
                <a:off x="3059793" y="4452253"/>
                <a:ext cx="99504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23" name="Straight Connector 22"/>
            <p:cNvCxnSpPr/>
            <p:nvPr/>
          </p:nvCxnSpPr>
          <p:spPr>
            <a:xfrm>
              <a:off x="5389566" y="2483742"/>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48266" y="2000348"/>
            <a:ext cx="3255385" cy="1654845"/>
            <a:chOff x="4281578" y="2086485"/>
            <a:chExt cx="3321527" cy="1688468"/>
          </a:xfrm>
        </p:grpSpPr>
        <p:sp>
          <p:nvSpPr>
            <p:cNvPr id="27" name="Isosceles Triangle 26"/>
            <p:cNvSpPr/>
            <p:nvPr/>
          </p:nvSpPr>
          <p:spPr bwMode="auto">
            <a:xfrm>
              <a:off x="5193445"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28" name="TextBox 27"/>
            <p:cNvSpPr txBox="1"/>
            <p:nvPr/>
          </p:nvSpPr>
          <p:spPr>
            <a:xfrm>
              <a:off x="4281578"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contosotravel.onmicrosoft.com</a:t>
              </a:r>
            </a:p>
          </p:txBody>
        </p:sp>
      </p:grpSp>
      <p:grpSp>
        <p:nvGrpSpPr>
          <p:cNvPr id="29" name="Group 28"/>
          <p:cNvGrpSpPr/>
          <p:nvPr/>
        </p:nvGrpSpPr>
        <p:grpSpPr>
          <a:xfrm>
            <a:off x="7440500" y="3241151"/>
            <a:ext cx="733984" cy="1244778"/>
            <a:chOff x="8422957" y="2311050"/>
            <a:chExt cx="748897" cy="1270069"/>
          </a:xfrm>
          <a:solidFill>
            <a:schemeClr val="tx1"/>
          </a:solidFill>
        </p:grpSpPr>
        <p:sp>
          <p:nvSpPr>
            <p:cNvPr id="30" name="Freeform 5"/>
            <p:cNvSpPr>
              <a:spLocks noChangeAspect="1" noEditPoints="1"/>
            </p:cNvSpPr>
            <p:nvPr/>
          </p:nvSpPr>
          <p:spPr bwMode="auto">
            <a:xfrm>
              <a:off x="8422957" y="3071814"/>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31" name="Straight Connector 30"/>
            <p:cNvCxnSpPr/>
            <p:nvPr/>
          </p:nvCxnSpPr>
          <p:spPr>
            <a:xfrm flipH="1">
              <a:off x="8722470" y="2311050"/>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174482" y="3241151"/>
            <a:ext cx="1191776" cy="1279771"/>
            <a:chOff x="9171854" y="2311050"/>
            <a:chExt cx="1215991" cy="1305773"/>
          </a:xfrm>
        </p:grpSpPr>
        <p:grpSp>
          <p:nvGrpSpPr>
            <p:cNvPr id="33" name="Group 32"/>
            <p:cNvGrpSpPr/>
            <p:nvPr/>
          </p:nvGrpSpPr>
          <p:grpSpPr>
            <a:xfrm>
              <a:off x="9241615" y="3044356"/>
              <a:ext cx="1146230" cy="572467"/>
              <a:chOff x="2988677" y="4380756"/>
              <a:chExt cx="1146230" cy="572467"/>
            </a:xfrm>
          </p:grpSpPr>
          <p:sp>
            <p:nvSpPr>
              <p:cNvPr id="35" name="TextBox 34"/>
              <p:cNvSpPr txBox="1"/>
              <p:nvPr/>
            </p:nvSpPr>
            <p:spPr>
              <a:xfrm>
                <a:off x="2988677" y="4380756"/>
                <a:ext cx="1146230" cy="572467"/>
              </a:xfrm>
              <a:prstGeom prst="rect">
                <a:avLst/>
              </a:prstGeom>
              <a:noFill/>
            </p:spPr>
            <p:txBody>
              <a:bodyPr wrap="none" lIns="179238" tIns="143391" rIns="179238" bIns="143391" rtlCol="0">
                <a:spAutoFit/>
              </a:bodyPr>
              <a:lstStyle/>
              <a:p>
                <a:pPr>
                  <a:lnSpc>
                    <a:spcPct val="90000"/>
                  </a:lnSpc>
                  <a:spcAft>
                    <a:spcPts val="588"/>
                  </a:spcAft>
                </a:pPr>
                <a:r>
                  <a:rPr lang="en-US" sz="1960" dirty="0" smtClean="0"/>
                  <a:t>Add-in</a:t>
                </a:r>
                <a:endParaRPr lang="en-US" sz="1960" dirty="0"/>
              </a:p>
            </p:txBody>
          </p:sp>
          <p:sp>
            <p:nvSpPr>
              <p:cNvPr id="36" name="Double Brace 35"/>
              <p:cNvSpPr/>
              <p:nvPr/>
            </p:nvSpPr>
            <p:spPr>
              <a:xfrm>
                <a:off x="3059793" y="4452253"/>
                <a:ext cx="948814"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34" name="Straight Connector 33"/>
            <p:cNvCxnSpPr/>
            <p:nvPr/>
          </p:nvCxnSpPr>
          <p:spPr>
            <a:xfrm>
              <a:off x="9171854" y="2311050"/>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546791" y="2000348"/>
            <a:ext cx="3255385" cy="1654845"/>
            <a:chOff x="7264216" y="2086485"/>
            <a:chExt cx="3321527" cy="1688468"/>
          </a:xfrm>
        </p:grpSpPr>
        <p:sp>
          <p:nvSpPr>
            <p:cNvPr id="38" name="Isosceles Triangle 37"/>
            <p:cNvSpPr/>
            <p:nvPr/>
          </p:nvSpPr>
          <p:spPr bwMode="auto">
            <a:xfrm>
              <a:off x="8176083"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TextBox 38"/>
            <p:cNvSpPr txBox="1"/>
            <p:nvPr/>
          </p:nvSpPr>
          <p:spPr>
            <a:xfrm>
              <a:off x="7264216"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yourcompany.onmicrosoft.com</a:t>
              </a:r>
            </a:p>
          </p:txBody>
        </p:sp>
      </p:grpSp>
      <p:grpSp>
        <p:nvGrpSpPr>
          <p:cNvPr id="40" name="Group 39"/>
          <p:cNvGrpSpPr/>
          <p:nvPr/>
        </p:nvGrpSpPr>
        <p:grpSpPr>
          <a:xfrm>
            <a:off x="2482478" y="4504793"/>
            <a:ext cx="1882785" cy="1386707"/>
            <a:chOff x="2321589" y="4431973"/>
            <a:chExt cx="1921039" cy="1414882"/>
          </a:xfrm>
        </p:grpSpPr>
        <p:sp>
          <p:nvSpPr>
            <p:cNvPr id="41" name="TextBox 40"/>
            <p:cNvSpPr txBox="1"/>
            <p:nvPr/>
          </p:nvSpPr>
          <p:spPr>
            <a:xfrm>
              <a:off x="2321589" y="4544960"/>
              <a:ext cx="1921039" cy="1301895"/>
            </a:xfrm>
            <a:prstGeom prst="rect">
              <a:avLst/>
            </a:prstGeom>
            <a:noFill/>
          </p:spPr>
          <p:txBody>
            <a:bodyPr wrap="none" lIns="179238" tIns="143391" rIns="179238" bIns="143391" rtlCol="0">
              <a:spAutoFit/>
            </a:bodyPr>
            <a:lstStyle/>
            <a:p>
              <a:pPr>
                <a:lnSpc>
                  <a:spcPct val="90000"/>
                </a:lnSpc>
                <a:spcAft>
                  <a:spcPts val="588"/>
                </a:spcAft>
              </a:pPr>
              <a:r>
                <a:rPr lang="en-US" sz="1372" b="1" dirty="0"/>
                <a:t>Exchange Online</a:t>
              </a:r>
            </a:p>
            <a:p>
              <a:pPr>
                <a:lnSpc>
                  <a:spcPct val="90000"/>
                </a:lnSpc>
                <a:spcAft>
                  <a:spcPts val="588"/>
                </a:spcAft>
              </a:pPr>
              <a:r>
                <a:rPr lang="en-US" sz="1372" b="1" dirty="0"/>
                <a:t>SharePoint Online</a:t>
              </a:r>
            </a:p>
            <a:p>
              <a:pPr>
                <a:lnSpc>
                  <a:spcPct val="90000"/>
                </a:lnSpc>
                <a:spcAft>
                  <a:spcPts val="588"/>
                </a:spcAft>
              </a:pPr>
              <a:r>
                <a:rPr lang="en-US" sz="1372" b="1" dirty="0"/>
                <a:t>OneNote</a:t>
              </a:r>
            </a:p>
            <a:p>
              <a:pPr>
                <a:lnSpc>
                  <a:spcPct val="90000"/>
                </a:lnSpc>
                <a:spcAft>
                  <a:spcPts val="588"/>
                </a:spcAft>
              </a:pPr>
              <a:r>
                <a:rPr lang="en-US" sz="1372" b="1" dirty="0"/>
                <a:t>Yammer</a:t>
              </a:r>
            </a:p>
          </p:txBody>
        </p:sp>
        <p:sp>
          <p:nvSpPr>
            <p:cNvPr id="42" name="Left Brace 41"/>
            <p:cNvSpPr/>
            <p:nvPr/>
          </p:nvSpPr>
          <p:spPr>
            <a:xfrm rot="5400000">
              <a:off x="3064688"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3" name="Group 42"/>
          <p:cNvGrpSpPr/>
          <p:nvPr/>
        </p:nvGrpSpPr>
        <p:grpSpPr>
          <a:xfrm>
            <a:off x="5471686" y="4520919"/>
            <a:ext cx="1708778" cy="855807"/>
            <a:chOff x="5342147" y="4431973"/>
            <a:chExt cx="1743497" cy="873195"/>
          </a:xfrm>
        </p:grpSpPr>
        <p:sp>
          <p:nvSpPr>
            <p:cNvPr id="44" name="TextBox 43"/>
            <p:cNvSpPr txBox="1"/>
            <p:nvPr/>
          </p:nvSpPr>
          <p:spPr>
            <a:xfrm>
              <a:off x="5342147" y="4544960"/>
              <a:ext cx="1728550"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Travel Pro</a:t>
              </a:r>
            </a:p>
            <a:p>
              <a:pPr>
                <a:lnSpc>
                  <a:spcPct val="90000"/>
                </a:lnSpc>
                <a:spcAft>
                  <a:spcPts val="588"/>
                </a:spcAft>
              </a:pPr>
              <a:r>
                <a:rPr lang="en-US" sz="1372" i="1" dirty="0"/>
                <a:t>Expense Manager</a:t>
              </a:r>
            </a:p>
          </p:txBody>
        </p:sp>
        <p:sp>
          <p:nvSpPr>
            <p:cNvPr id="45" name="Left Brace 44"/>
            <p:cNvSpPr/>
            <p:nvPr/>
          </p:nvSpPr>
          <p:spPr>
            <a:xfrm rot="5400000">
              <a:off x="6085246"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6" name="Group 45"/>
          <p:cNvGrpSpPr/>
          <p:nvPr/>
        </p:nvGrpSpPr>
        <p:grpSpPr>
          <a:xfrm>
            <a:off x="8455721" y="4532957"/>
            <a:ext cx="1708779" cy="857369"/>
            <a:chOff x="8361105" y="4439632"/>
            <a:chExt cx="1743498" cy="874789"/>
          </a:xfrm>
        </p:grpSpPr>
        <p:sp>
          <p:nvSpPr>
            <p:cNvPr id="47" name="TextBox 46"/>
            <p:cNvSpPr txBox="1"/>
            <p:nvPr/>
          </p:nvSpPr>
          <p:spPr>
            <a:xfrm>
              <a:off x="8361105" y="4552620"/>
              <a:ext cx="1604189" cy="761801"/>
            </a:xfrm>
            <a:prstGeom prst="rect">
              <a:avLst/>
            </a:prstGeom>
            <a:noFill/>
          </p:spPr>
          <p:txBody>
            <a:bodyPr wrap="none" lIns="179238" tIns="143391" rIns="179238" bIns="143391" rtlCol="0">
              <a:spAutoFit/>
            </a:bodyPr>
            <a:lstStyle/>
            <a:p>
              <a:pPr>
                <a:lnSpc>
                  <a:spcPct val="90000"/>
                </a:lnSpc>
                <a:spcAft>
                  <a:spcPts val="588"/>
                </a:spcAft>
              </a:pPr>
              <a:r>
                <a:rPr lang="en-US" sz="1372" b="1" dirty="0"/>
                <a:t>Some </a:t>
              </a:r>
              <a:r>
                <a:rPr lang="en-US" sz="1372" b="1" dirty="0" smtClean="0"/>
                <a:t>Add-in</a:t>
              </a:r>
              <a:endParaRPr lang="en-US" sz="1372" b="1" dirty="0"/>
            </a:p>
            <a:p>
              <a:pPr>
                <a:lnSpc>
                  <a:spcPct val="90000"/>
                </a:lnSpc>
                <a:spcAft>
                  <a:spcPts val="588"/>
                </a:spcAft>
              </a:pPr>
              <a:r>
                <a:rPr lang="en-US" sz="1372" dirty="0"/>
                <a:t>Another </a:t>
              </a:r>
              <a:r>
                <a:rPr lang="en-US" sz="1372" dirty="0" smtClean="0"/>
                <a:t>Add-in</a:t>
              </a:r>
              <a:endParaRPr lang="en-US" sz="1372" dirty="0"/>
            </a:p>
          </p:txBody>
        </p:sp>
        <p:sp>
          <p:nvSpPr>
            <p:cNvPr id="48" name="Left Brace 47"/>
            <p:cNvSpPr/>
            <p:nvPr/>
          </p:nvSpPr>
          <p:spPr>
            <a:xfrm rot="5400000">
              <a:off x="9104205" y="3736631"/>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sp>
        <p:nvSpPr>
          <p:cNvPr id="49" name="TextBox 48"/>
          <p:cNvSpPr txBox="1"/>
          <p:nvPr/>
        </p:nvSpPr>
        <p:spPr>
          <a:xfrm>
            <a:off x="2275359" y="5698794"/>
            <a:ext cx="1553521" cy="479635"/>
          </a:xfrm>
          <a:prstGeom prst="rect">
            <a:avLst/>
          </a:prstGeom>
          <a:noFill/>
        </p:spPr>
        <p:txBody>
          <a:bodyPr wrap="none" lIns="179238" tIns="143391" rIns="179238" bIns="143391" rtlCol="0">
            <a:spAutoFit/>
          </a:bodyPr>
          <a:lstStyle/>
          <a:p>
            <a:pPr>
              <a:lnSpc>
                <a:spcPct val="90000"/>
              </a:lnSpc>
              <a:spcAft>
                <a:spcPts val="588"/>
              </a:spcAft>
            </a:pPr>
            <a:r>
              <a:rPr lang="en-US" sz="1372" i="1" dirty="0"/>
              <a:t>Microsoft Travel</a:t>
            </a:r>
          </a:p>
        </p:txBody>
      </p:sp>
    </p:spTree>
    <p:extLst>
      <p:ext uri="{BB962C8B-B14F-4D97-AF65-F5344CB8AC3E}">
        <p14:creationId xmlns:p14="http://schemas.microsoft.com/office/powerpoint/2010/main" val="5364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 </a:t>
            </a:r>
            <a:r>
              <a:rPr lang="en-US" dirty="0" smtClean="0"/>
              <a:t>Applications</a:t>
            </a:r>
            <a:endParaRPr lang="en-US" dirty="0"/>
          </a:p>
        </p:txBody>
      </p:sp>
      <p:pic>
        <p:nvPicPr>
          <p:cNvPr id="5" name="Picture 4"/>
          <p:cNvPicPr>
            <a:picLocks noChangeAspect="1"/>
          </p:cNvPicPr>
          <p:nvPr/>
        </p:nvPicPr>
        <p:blipFill>
          <a:blip r:embed="rId3"/>
          <a:stretch>
            <a:fillRect/>
          </a:stretch>
        </p:blipFill>
        <p:spPr>
          <a:xfrm>
            <a:off x="181583" y="1355671"/>
            <a:ext cx="7951304" cy="2180657"/>
          </a:xfrm>
          <a:prstGeom prst="rect">
            <a:avLst/>
          </a:prstGeom>
        </p:spPr>
      </p:pic>
      <p:pic>
        <p:nvPicPr>
          <p:cNvPr id="4" name="Picture 11"/>
          <p:cNvPicPr>
            <a:picLocks noChangeAspect="1"/>
          </p:cNvPicPr>
          <p:nvPr/>
        </p:nvPicPr>
        <p:blipFill rotWithShape="1">
          <a:blip r:embed="rId4"/>
          <a:srcRect l="38956" r="1088" b="17214"/>
          <a:stretch/>
        </p:blipFill>
        <p:spPr>
          <a:xfrm>
            <a:off x="7591817" y="1432461"/>
            <a:ext cx="3923963" cy="4910202"/>
          </a:xfrm>
          <a:prstGeom prst="rect">
            <a:avLst/>
          </a:prstGeom>
          <a:ln w="3175">
            <a:noFill/>
          </a:ln>
        </p:spPr>
      </p:pic>
    </p:spTree>
    <p:extLst>
      <p:ext uri="{BB962C8B-B14F-4D97-AF65-F5344CB8AC3E}">
        <p14:creationId xmlns:p14="http://schemas.microsoft.com/office/powerpoint/2010/main" val="8451959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Platform</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178815835"/>
              </p:ext>
            </p:extLst>
          </p:nvPr>
        </p:nvGraphicFramePr>
        <p:xfrm>
          <a:off x="390555" y="1367782"/>
          <a:ext cx="11439425" cy="2038284"/>
        </p:xfrm>
        <a:graphic>
          <a:graphicData uri="http://schemas.openxmlformats.org/drawingml/2006/table">
            <a:tbl>
              <a:tblPr firstRow="1" bandRow="1">
                <a:tableStyleId>{93296810-A885-4BE3-A3E7-6D5BEEA58F35}</a:tableStyleId>
              </a:tblPr>
              <a:tblGrid>
                <a:gridCol w="2701553">
                  <a:extLst>
                    <a:ext uri="{9D8B030D-6E8A-4147-A177-3AD203B41FA5}">
                      <a16:colId xmlns="" xmlns:a16="http://schemas.microsoft.com/office/drawing/2014/main" val="364167817"/>
                    </a:ext>
                  </a:extLst>
                </a:gridCol>
                <a:gridCol w="672144">
                  <a:extLst>
                    <a:ext uri="{9D8B030D-6E8A-4147-A177-3AD203B41FA5}">
                      <a16:colId xmlns="" xmlns:a16="http://schemas.microsoft.com/office/drawing/2014/main" val="999347073"/>
                    </a:ext>
                  </a:extLst>
                </a:gridCol>
                <a:gridCol w="672144">
                  <a:extLst>
                    <a:ext uri="{9D8B030D-6E8A-4147-A177-3AD203B41FA5}">
                      <a16:colId xmlns="" xmlns:a16="http://schemas.microsoft.com/office/drawing/2014/main" val="2860114788"/>
                    </a:ext>
                  </a:extLst>
                </a:gridCol>
                <a:gridCol w="672144">
                  <a:extLst>
                    <a:ext uri="{9D8B030D-6E8A-4147-A177-3AD203B41FA5}">
                      <a16:colId xmlns="" xmlns:a16="http://schemas.microsoft.com/office/drawing/2014/main" val="4177738520"/>
                    </a:ext>
                  </a:extLst>
                </a:gridCol>
                <a:gridCol w="672144">
                  <a:extLst>
                    <a:ext uri="{9D8B030D-6E8A-4147-A177-3AD203B41FA5}">
                      <a16:colId xmlns="" xmlns:a16="http://schemas.microsoft.com/office/drawing/2014/main" val="1590951182"/>
                    </a:ext>
                  </a:extLst>
                </a:gridCol>
                <a:gridCol w="672144">
                  <a:extLst>
                    <a:ext uri="{9D8B030D-6E8A-4147-A177-3AD203B41FA5}">
                      <a16:colId xmlns="" xmlns:a16="http://schemas.microsoft.com/office/drawing/2014/main" val="1796620799"/>
                    </a:ext>
                  </a:extLst>
                </a:gridCol>
                <a:gridCol w="672144">
                  <a:extLst>
                    <a:ext uri="{9D8B030D-6E8A-4147-A177-3AD203B41FA5}">
                      <a16:colId xmlns="" xmlns:a16="http://schemas.microsoft.com/office/drawing/2014/main" val="952751486"/>
                    </a:ext>
                  </a:extLst>
                </a:gridCol>
                <a:gridCol w="672144">
                  <a:extLst>
                    <a:ext uri="{9D8B030D-6E8A-4147-A177-3AD203B41FA5}">
                      <a16:colId xmlns="" xmlns:a16="http://schemas.microsoft.com/office/drawing/2014/main" val="2613330142"/>
                    </a:ext>
                  </a:extLst>
                </a:gridCol>
                <a:gridCol w="672144">
                  <a:extLst>
                    <a:ext uri="{9D8B030D-6E8A-4147-A177-3AD203B41FA5}">
                      <a16:colId xmlns="" xmlns:a16="http://schemas.microsoft.com/office/drawing/2014/main" val="787165788"/>
                    </a:ext>
                  </a:extLst>
                </a:gridCol>
                <a:gridCol w="672144">
                  <a:extLst>
                    <a:ext uri="{9D8B030D-6E8A-4147-A177-3AD203B41FA5}">
                      <a16:colId xmlns="" xmlns:a16="http://schemas.microsoft.com/office/drawing/2014/main" val="1720074056"/>
                    </a:ext>
                  </a:extLst>
                </a:gridCol>
                <a:gridCol w="672144">
                  <a:extLst>
                    <a:ext uri="{9D8B030D-6E8A-4147-A177-3AD203B41FA5}">
                      <a16:colId xmlns="" xmlns:a16="http://schemas.microsoft.com/office/drawing/2014/main" val="3342116237"/>
                    </a:ext>
                  </a:extLst>
                </a:gridCol>
                <a:gridCol w="672144">
                  <a:extLst>
                    <a:ext uri="{9D8B030D-6E8A-4147-A177-3AD203B41FA5}">
                      <a16:colId xmlns="" xmlns:a16="http://schemas.microsoft.com/office/drawing/2014/main" val="3604417806"/>
                    </a:ext>
                  </a:extLst>
                </a:gridCol>
                <a:gridCol w="672144">
                  <a:extLst>
                    <a:ext uri="{9D8B030D-6E8A-4147-A177-3AD203B41FA5}">
                      <a16:colId xmlns="" xmlns:a16="http://schemas.microsoft.com/office/drawing/2014/main" val="545692717"/>
                    </a:ext>
                  </a:extLst>
                </a:gridCol>
                <a:gridCol w="672144">
                  <a:extLst>
                    <a:ext uri="{9D8B030D-6E8A-4147-A177-3AD203B41FA5}">
                      <a16:colId xmlns="" xmlns:a16="http://schemas.microsoft.com/office/drawing/2014/main" val="334580971"/>
                    </a:ext>
                  </a:extLst>
                </a:gridCol>
              </a:tblGrid>
              <a:tr h="672144">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extLst>
                  <a:ext uri="{0D108BD9-81ED-4DB2-BD59-A6C34878D82A}">
                    <a16:rowId xmlns="" xmlns:a16="http://schemas.microsoft.com/office/drawing/2014/main" val="1332158174"/>
                  </a:ext>
                </a:extLst>
              </a:tr>
              <a:tr h="448096">
                <a:tc>
                  <a:txBody>
                    <a:bodyPr/>
                    <a:lstStyle/>
                    <a:p>
                      <a:r>
                        <a:rPr lang="en-US" sz="1700" dirty="0" smtClean="0"/>
                        <a:t>ADAL</a:t>
                      </a:r>
                      <a:r>
                        <a:rPr lang="en-US" sz="1700" baseline="0" dirty="0" smtClean="0"/>
                        <a:t> Library</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 xmlns:a16="http://schemas.microsoft.com/office/drawing/2014/main" val="3878855598"/>
                  </a:ext>
                </a:extLst>
              </a:tr>
              <a:tr h="448096">
                <a:tc>
                  <a:txBody>
                    <a:bodyPr/>
                    <a:lstStyle/>
                    <a:p>
                      <a:r>
                        <a:rPr lang="en-US" sz="1700" dirty="0" smtClean="0"/>
                        <a:t>Office 365 SDK</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 xmlns:a16="http://schemas.microsoft.com/office/drawing/2014/main" val="468970452"/>
                  </a:ext>
                </a:extLst>
              </a:tr>
              <a:tr h="448096">
                <a:tc>
                  <a:txBody>
                    <a:bodyPr/>
                    <a:lstStyle/>
                    <a:p>
                      <a:r>
                        <a:rPr lang="en-US" sz="1700" dirty="0" smtClean="0"/>
                        <a:t>Dev.office.com Samples</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715"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196712"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228941" y="1479673"/>
            <a:ext cx="484649" cy="455686"/>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565875" y="1491067"/>
            <a:ext cx="500872" cy="442171"/>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264829" y="1453728"/>
            <a:ext cx="413977" cy="484292"/>
          </a:xfrm>
          <a:prstGeom prst="rect">
            <a:avLst/>
          </a:prstGeom>
          <a:noFill/>
          <a:ln>
            <a:noFill/>
          </a:ln>
          <a:effectLst/>
          <a:extLst/>
        </p:spPr>
      </p:pic>
      <p:grpSp>
        <p:nvGrpSpPr>
          <p:cNvPr id="18" name="Group 17"/>
          <p:cNvGrpSpPr/>
          <p:nvPr/>
        </p:nvGrpSpPr>
        <p:grpSpPr>
          <a:xfrm>
            <a:off x="9896964" y="1451499"/>
            <a:ext cx="429021" cy="484261"/>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r>
                <a:rPr lang="en-US" sz="1798" dirty="0">
                  <a:solidFill>
                    <a:srgbClr val="FFFFFF"/>
                  </a:solidFill>
                </a:rPr>
                <a:t>z</a:t>
              </a: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172726" y="1517531"/>
            <a:ext cx="537715" cy="330142"/>
          </a:xfrm>
          <a:prstGeom prst="rect">
            <a:avLst/>
          </a:prstGeom>
        </p:spPr>
      </p:pic>
      <p:grpSp>
        <p:nvGrpSpPr>
          <p:cNvPr id="210" name="Group 209"/>
          <p:cNvGrpSpPr>
            <a:grpSpLocks noChangeAspect="1"/>
          </p:cNvGrpSpPr>
          <p:nvPr/>
        </p:nvGrpSpPr>
        <p:grpSpPr>
          <a:xfrm>
            <a:off x="3925698" y="1431410"/>
            <a:ext cx="380978" cy="537715"/>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3496" y="1493841"/>
            <a:ext cx="448096" cy="448096"/>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94097" y="1481782"/>
            <a:ext cx="472214" cy="472214"/>
          </a:xfrm>
          <a:prstGeom prst="rect">
            <a:avLst/>
          </a:prstGeom>
        </p:spPr>
      </p:pic>
      <p:sp>
        <p:nvSpPr>
          <p:cNvPr id="216" name="Freeform 215"/>
          <p:cNvSpPr>
            <a:spLocks noEditPoints="1"/>
          </p:cNvSpPr>
          <p:nvPr/>
        </p:nvSpPr>
        <p:spPr bwMode="auto">
          <a:xfrm>
            <a:off x="8567665" y="1493841"/>
            <a:ext cx="448096" cy="44809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220020"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802511" y="1368926"/>
            <a:ext cx="627352" cy="627352"/>
          </a:xfrm>
          <a:prstGeom prst="rect">
            <a:avLst/>
          </a:prstGeom>
        </p:spPr>
      </p:pic>
      <p:sp>
        <p:nvSpPr>
          <p:cNvPr id="3" name="TextBox 2"/>
          <p:cNvSpPr txBox="1"/>
          <p:nvPr/>
        </p:nvSpPr>
        <p:spPr>
          <a:xfrm>
            <a:off x="416252" y="3952875"/>
            <a:ext cx="11439425"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smtClean="0">
                <a:ln w="3175">
                  <a:noFill/>
                </a:ln>
                <a:solidFill>
                  <a:schemeClr val="bg1">
                    <a:lumMod val="75000"/>
                  </a:schemeClr>
                </a:solidFill>
                <a:latin typeface="+mj-lt"/>
                <a:cs typeface="Segoe UI" pitchFamily="34" charset="0"/>
              </a:rPr>
              <a:t>Azure AD and Office 365 offer Libraries/SDKs, but they are not mandatory as the platform is building on web standards such as OAuth2, REST, and OData</a:t>
            </a:r>
            <a:endParaRPr lang="en-US" sz="3200" spc="-100" dirty="0">
              <a:ln w="3175">
                <a:noFill/>
              </a:ln>
              <a:solidFill>
                <a:schemeClr val="bg1">
                  <a:lumMod val="75000"/>
                </a:schemeClr>
              </a:solidFill>
              <a:latin typeface="+mj-lt"/>
              <a:cs typeface="Segoe UI" pitchFamily="34" charset="0"/>
            </a:endParaRPr>
          </a:p>
        </p:txBody>
      </p:sp>
    </p:spTree>
    <p:extLst>
      <p:ext uri="{BB962C8B-B14F-4D97-AF65-F5344CB8AC3E}">
        <p14:creationId xmlns:p14="http://schemas.microsoft.com/office/powerpoint/2010/main" val="978485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smtClean="0">
                <a:gradFill>
                  <a:gsLst>
                    <a:gs pos="0">
                      <a:srgbClr val="FFFFFF"/>
                    </a:gs>
                    <a:gs pos="100000">
                      <a:srgbClr val="FFFFFF"/>
                    </a:gs>
                  </a:gsLst>
                  <a:lin ang="5400000" scaled="0"/>
                </a:gradFill>
                <a:latin typeface="Segoe UI Light"/>
              </a:rPr>
              <a:t>Add-in </a:t>
            </a:r>
            <a:r>
              <a:rPr lang="en-US" sz="2744" dirty="0">
                <a:gradFill>
                  <a:gsLst>
                    <a:gs pos="0">
                      <a:srgbClr val="FFFFFF"/>
                    </a:gs>
                    <a:gs pos="100000">
                      <a:srgbClr val="FFFFFF"/>
                    </a:gs>
                  </a:gsLst>
                  <a:lin ang="5400000" scaled="0"/>
                </a:gradFill>
                <a:latin typeface="Segoe UI Light"/>
              </a:rPr>
              <a:t>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Extend with Add-ins</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Connect with Office </a:t>
            </a:r>
            <a:r>
              <a:rPr lang="en-US" dirty="0">
                <a:gradFill>
                  <a:gsLst>
                    <a:gs pos="100000">
                      <a:schemeClr val="bg2"/>
                    </a:gs>
                    <a:gs pos="0">
                      <a:schemeClr val="bg2"/>
                    </a:gs>
                  </a:gsLst>
                  <a:lin ang="5400000" scaled="0"/>
                </a:gradFill>
              </a:rPr>
              <a:t>365 APIs</a:t>
            </a:r>
          </a:p>
          <a:p>
            <a:pPr>
              <a:spcBef>
                <a:spcPts val="2399"/>
              </a:spcBef>
            </a:pPr>
            <a:r>
              <a:rPr lang="en-US" dirty="0" smtClean="0">
                <a:gradFill>
                  <a:gsLst>
                    <a:gs pos="100000">
                      <a:schemeClr val="bg2"/>
                    </a:gs>
                    <a:gs pos="0">
                      <a:schemeClr val="bg2"/>
                    </a:gs>
                  </a:gsLst>
                  <a:lin ang="5400000" scaled="0"/>
                </a:gradFill>
              </a:rPr>
              <a:t>Open Platform</a:t>
            </a:r>
          </a:p>
          <a:p>
            <a:pPr>
              <a:spcBef>
                <a:spcPts val="2399"/>
              </a:spcBef>
            </a:pPr>
            <a:r>
              <a:rPr lang="en-US" dirty="0" smtClean="0">
                <a:gradFill>
                  <a:gsLst>
                    <a:gs pos="100000">
                      <a:schemeClr val="bg2"/>
                    </a:gs>
                    <a:gs pos="0">
                      <a:schemeClr val="bg2"/>
                    </a:gs>
                  </a:gsLst>
                  <a:lin ang="5400000" scaled="0"/>
                </a:gradFill>
              </a:rPr>
              <a:t>Distribution</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t>
            </a:r>
            <a:r>
              <a:rPr lang="en-US" sz="3136" dirty="0" smtClean="0">
                <a:gradFill>
                  <a:gsLst>
                    <a:gs pos="11504">
                      <a:srgbClr val="D2D2D2">
                        <a:lumMod val="10000"/>
                      </a:srgbClr>
                    </a:gs>
                    <a:gs pos="39000">
                      <a:srgbClr val="D2D2D2">
                        <a:lumMod val="10000"/>
                      </a:srgbClr>
                    </a:gs>
                  </a:gsLst>
                  <a:lin ang="5400000" scaled="0"/>
                </a:gradFill>
                <a:latin typeface="Segoe UI Light"/>
              </a:rPr>
              <a:t>Add-ins</a:t>
            </a:r>
            <a:endParaRPr lang="en-US" sz="3136" dirty="0">
              <a:gradFill>
                <a:gsLst>
                  <a:gs pos="11504">
                    <a:srgbClr val="D2D2D2">
                      <a:lumMod val="10000"/>
                    </a:srgbClr>
                  </a:gs>
                  <a:gs pos="39000">
                    <a:srgbClr val="D2D2D2">
                      <a:lumMod val="10000"/>
                    </a:srgbClr>
                  </a:gs>
                </a:gsLst>
                <a:lin ang="5400000" scaled="0"/>
              </a:gradFill>
              <a:latin typeface="Segoe UI Light"/>
            </a:endParaRPr>
          </a:p>
        </p:txBody>
      </p:sp>
      <p:sp>
        <p:nvSpPr>
          <p:cNvPr id="2" name="Title 1"/>
          <p:cNvSpPr>
            <a:spLocks noGrp="1"/>
          </p:cNvSpPr>
          <p:nvPr>
            <p:ph type="title"/>
          </p:nvPr>
        </p:nvSpPr>
        <p:spPr/>
        <p:txBody>
          <a:bodyPr/>
          <a:lstStyle/>
          <a:p>
            <a:r>
              <a:rPr lang="en-US" dirty="0" smtClean="0"/>
              <a:t>Corporate Add-in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t>
            </a:r>
            <a:r>
              <a:rPr lang="en-US" sz="3136" dirty="0" smtClean="0">
                <a:gradFill>
                  <a:gsLst>
                    <a:gs pos="11504">
                      <a:srgbClr val="D2D2D2">
                        <a:lumMod val="10000"/>
                      </a:srgbClr>
                    </a:gs>
                    <a:gs pos="39000">
                      <a:srgbClr val="D2D2D2">
                        <a:lumMod val="10000"/>
                      </a:srgbClr>
                    </a:gs>
                  </a:gsLst>
                  <a:lin ang="5400000" scaled="0"/>
                </a:gradFill>
                <a:latin typeface="Segoe UI Light"/>
              </a:rPr>
              <a:t>Add-ins</a:t>
            </a:r>
            <a:endParaRPr lang="en-US" sz="3136"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smtClean="0">
                <a:gradFill>
                  <a:gsLst>
                    <a:gs pos="2917">
                      <a:schemeClr val="tx1"/>
                    </a:gs>
                    <a:gs pos="30000">
                      <a:schemeClr val="tx1"/>
                    </a:gs>
                  </a:gsLst>
                  <a:lin ang="5400000" scaled="0"/>
                </a:gradFill>
              </a:rPr>
              <a:t>Getting Started</a:t>
            </a:r>
            <a:endParaRPr lang="en-US" dirty="0">
              <a:gradFill>
                <a:gsLst>
                  <a:gs pos="2917">
                    <a:schemeClr val="tx1"/>
                  </a:gs>
                  <a:gs pos="30000">
                    <a:schemeClr val="tx1"/>
                  </a:gs>
                </a:gsLst>
                <a:lin ang="5400000" scaled="0"/>
              </a:gradFill>
            </a:endParaRP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smtClean="0">
                <a:gradFill>
                  <a:gsLst>
                    <a:gs pos="2917">
                      <a:schemeClr val="tx1"/>
                    </a:gs>
                    <a:gs pos="30000">
                      <a:schemeClr val="tx1"/>
                    </a:gs>
                  </a:gsLst>
                  <a:lin ang="5400000" scaled="0"/>
                </a:gradFill>
              </a:rPr>
              <a:t>Resources</a:t>
            </a:r>
          </a:p>
          <a:p>
            <a:pPr>
              <a:spcAft>
                <a:spcPts val="588"/>
              </a:spcAft>
            </a:pPr>
            <a:r>
              <a:rPr lang="en-US" dirty="0" smtClean="0">
                <a:gradFill>
                  <a:gsLst>
                    <a:gs pos="2917">
                      <a:schemeClr val="tx1"/>
                    </a:gs>
                    <a:gs pos="30000">
                      <a:schemeClr val="tx1"/>
                    </a:gs>
                  </a:gsLst>
                  <a:lin ang="5400000" scaled="0"/>
                </a:gradFill>
              </a:rPr>
              <a:t>Showcase</a:t>
            </a:r>
          </a:p>
          <a:p>
            <a:pPr>
              <a:spcAft>
                <a:spcPts val="588"/>
              </a:spcAft>
            </a:pPr>
            <a:r>
              <a:rPr lang="en-US" dirty="0" smtClean="0">
                <a:gradFill>
                  <a:gsLst>
                    <a:gs pos="2917">
                      <a:schemeClr val="tx1"/>
                    </a:gs>
                    <a:gs pos="30000">
                      <a:schemeClr val="tx1"/>
                    </a:gs>
                  </a:gsLst>
                  <a:lin ang="5400000" scaled="0"/>
                </a:gradFill>
              </a:rPr>
              <a:t>Documentation</a:t>
            </a:r>
            <a:endParaRPr lang="en-US" dirty="0"/>
          </a:p>
        </p:txBody>
      </p:sp>
      <p:sp>
        <p:nvSpPr>
          <p:cNvPr id="8" name="Title 7"/>
          <p:cNvSpPr>
            <a:spLocks noGrp="1"/>
          </p:cNvSpPr>
          <p:nvPr>
            <p:ph type="title"/>
          </p:nvPr>
        </p:nvSpPr>
        <p:spPr/>
        <p:txBody>
          <a:bodyPr/>
          <a:lstStyle/>
          <a:p>
            <a:r>
              <a:rPr lang="en-US" sz="4704" dirty="0"/>
              <a:t>http://dev.office.com</a:t>
            </a:r>
          </a:p>
        </p:txBody>
      </p:sp>
      <p:pic>
        <p:nvPicPr>
          <p:cNvPr id="4" name="Picture 3"/>
          <p:cNvPicPr>
            <a:picLocks noChangeAspect="1"/>
          </p:cNvPicPr>
          <p:nvPr/>
        </p:nvPicPr>
        <p:blipFill rotWithShape="1">
          <a:blip r:embed="rId3"/>
          <a:srcRect b="22665"/>
          <a:stretch/>
        </p:blipFill>
        <p:spPr>
          <a:xfrm>
            <a:off x="4758597" y="1553014"/>
            <a:ext cx="6992078" cy="4685861"/>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4155767879"/>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Add-in Model</a:t>
                      </a:r>
                      <a:endParaRPr lang="en-US" sz="1800" b="0" dirty="0" smtClean="0"/>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t>
                      </a:r>
                      <a:r>
                        <a:rPr lang="en-US" sz="1800" dirty="0" smtClean="0"/>
                        <a:t>application </a:t>
                      </a:r>
                      <a:r>
                        <a:rPr lang="en-US" sz="1800" dirty="0" smtClean="0"/>
                        <a:t>development</a:t>
                      </a:r>
                      <a:endParaRPr lang="en-US" sz="1800" b="0" dirty="0" smtClean="0"/>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extLst>
                  <a:ext uri="{0D108BD9-81ED-4DB2-BD59-A6C34878D82A}">
                    <a16:rowId xmlns=""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Add-in to the Office Store</a:t>
                      </a:r>
                      <a:endParaRPr lang="en-US" sz="1800" b="0" dirty="0" smtClean="0"/>
                    </a:p>
                  </a:txBody>
                  <a:tcPr marL="91403" marR="91403" marT="45701" marB="45701" anchor="ctr"/>
                </a:tc>
                <a:extLst>
                  <a:ext uri="{0D108BD9-81ED-4DB2-BD59-A6C34878D82A}">
                    <a16:rowId xmlns="" xmlns:a16="http://schemas.microsoft.com/office/drawing/2014/main" val="10005"/>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extLst>
                  <a:ext uri="{0D108BD9-81ED-4DB2-BD59-A6C34878D82A}">
                    <a16:rowId xmlns=""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extLst>
                  <a:ext uri="{0D108BD9-81ED-4DB2-BD59-A6C34878D82A}">
                    <a16:rowId xmlns=""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 xmlns:a16="http://schemas.microsoft.com/office/drawing/2014/main" val="10008"/>
                  </a:ext>
                </a:extLst>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gn="ctr">
              <a:lnSpc>
                <a:spcPct val="90000"/>
              </a:lnSpc>
              <a:spcAft>
                <a:spcPts val="588"/>
              </a:spcAft>
            </a:pPr>
            <a:r>
              <a:rPr lang="en-US" sz="2352" dirty="0">
                <a:gradFill>
                  <a:gsLst>
                    <a:gs pos="2917">
                      <a:schemeClr val="tx1"/>
                    </a:gs>
                    <a:gs pos="30000">
                      <a:schemeClr val="tx1"/>
                    </a:gs>
                  </a:gsLst>
                  <a:lin ang="5400000" scaled="0"/>
                </a:gradFill>
                <a:hlinkClick r:id="rId2"/>
              </a:rPr>
              <a:t>http</a:t>
            </a:r>
            <a:r>
              <a:rPr lang="en-US" sz="2352" dirty="0" smtClean="0">
                <a:gradFill>
                  <a:gsLst>
                    <a:gs pos="2917">
                      <a:schemeClr val="tx1"/>
                    </a:gs>
                    <a:gs pos="30000">
                      <a:schemeClr val="tx1"/>
                    </a:gs>
                  </a:gsLst>
                  <a:lin ang="5400000" scaled="0"/>
                </a:gradFill>
                <a:hlinkClick r:id="rId2"/>
              </a:rPr>
              <a:t>://dev.office.com/training</a:t>
            </a:r>
            <a:r>
              <a:rPr lang="en-US" sz="2352" dirty="0" smtClean="0">
                <a:gradFill>
                  <a:gsLst>
                    <a:gs pos="2917">
                      <a:schemeClr val="tx1"/>
                    </a:gs>
                    <a:gs pos="30000">
                      <a:schemeClr val="tx1"/>
                    </a:gs>
                  </a:gsLst>
                  <a:lin ang="5400000" scaled="0"/>
                </a:gradFill>
              </a:rPr>
              <a:t> </a:t>
            </a:r>
            <a:endParaRPr lang="en-US" sz="2352"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9804" y="1344368"/>
            <a:ext cx="6838235" cy="5678982"/>
          </a:xfrm>
          <a:prstGeom prst="rect">
            <a:avLst/>
          </a:prstGeom>
          <a:ln>
            <a:solidFill>
              <a:srgbClr val="DC3C00"/>
            </a:solidFill>
          </a:ln>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25</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11303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89924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668967" y="1477133"/>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294879" y="1264057"/>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solidFill>
                  <a:schemeClr val="bg1"/>
                </a:soli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0166" y="1773208"/>
              <a:ext cx="1643845" cy="1366525"/>
            </a:xfrm>
            <a:prstGeom prst="rect">
              <a:avLst/>
            </a:prstGeom>
          </p:spPr>
          <p:txBody>
            <a:bodyPr wrap="square" lIns="0" rIns="0">
              <a:spAutoFit/>
            </a:bodyPr>
            <a:lstStyle/>
            <a:p>
              <a:pPr algn="ctr" defTabSz="878030">
                <a:lnSpc>
                  <a:spcPct val="9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20389" y="1296515"/>
              <a:ext cx="1611530" cy="1504514"/>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t>
              </a:r>
              <a:r>
                <a:rPr lang="en-US" sz="1567" kern="0" dirty="0" smtClean="0">
                  <a:gradFill>
                    <a:gsLst>
                      <a:gs pos="2917">
                        <a:srgbClr val="505050"/>
                      </a:gs>
                      <a:gs pos="100000">
                        <a:srgbClr val="505050"/>
                      </a:gs>
                    </a:gsLst>
                    <a:lin ang="5400000" scaled="0"/>
                  </a:gradFill>
                </a:rPr>
                <a:t>Add-ins</a:t>
              </a:r>
              <a:endParaRPr lang="en-US" sz="1567" kern="0" dirty="0">
                <a:gradFill>
                  <a:gsLst>
                    <a:gs pos="2917">
                      <a:srgbClr val="505050"/>
                    </a:gs>
                    <a:gs pos="100000">
                      <a:srgbClr val="505050"/>
                    </a:gs>
                  </a:gsLst>
                  <a:lin ang="5400000" scaled="0"/>
                </a:gradFill>
              </a:endParaRP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54262" y="786440"/>
              <a:ext cx="1611530" cy="1449115"/>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79786"/>
              <a:ext cx="1611530" cy="1310872"/>
            </a:xfrm>
            <a:prstGeom prst="rect">
              <a:avLst/>
            </a:prstGeom>
          </p:spPr>
          <p:txBody>
            <a:bodyPr wrap="square" lIns="0" rIns="0">
              <a:spAutoFit/>
            </a:bodyPr>
            <a:lstStyle/>
            <a:p>
              <a:pPr algn="ctr" defTabSz="878030">
                <a:lnSpc>
                  <a:spcPct val="9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a:gradFill>
                    <a:gsLst>
                      <a:gs pos="2917">
                        <a:srgbClr val="505050"/>
                      </a:gs>
                      <a:gs pos="100000">
                        <a:srgbClr val="505050"/>
                      </a:gs>
                    </a:gsLst>
                    <a:lin ang="5400000" scaled="0"/>
                  </a:gradFill>
                </a:rPr>
                <a:t>Office </a:t>
              </a:r>
              <a:r>
                <a:rPr lang="en-US" sz="1567" kern="0" smtClean="0">
                  <a:gradFill>
                    <a:gsLst>
                      <a:gs pos="2917">
                        <a:srgbClr val="505050"/>
                      </a:gs>
                      <a:gs pos="100000">
                        <a:srgbClr val="505050"/>
                      </a:gs>
                    </a:gsLst>
                    <a:lin ang="5400000" scaled="0"/>
                  </a:gradFill>
                </a:rPr>
                <a:t>Add-ins</a:t>
              </a:r>
              <a:endParaRPr lang="en-US" sz="1567" kern="0" dirty="0">
                <a:gradFill>
                  <a:gsLst>
                    <a:gs pos="2917">
                      <a:srgbClr val="505050"/>
                    </a:gs>
                    <a:gs pos="100000">
                      <a:srgbClr val="505050"/>
                    </a:gs>
                  </a:gsLst>
                  <a:lin ang="5400000" scaled="0"/>
                </a:gradFill>
              </a:endParaRP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744183"/>
              <a:ext cx="1643845" cy="1308772"/>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1.2 </a:t>
              </a:r>
              <a:r>
                <a:rPr lang="en-US" sz="2940" kern="0" dirty="0">
                  <a:gradFill>
                    <a:gsLst>
                      <a:gs pos="2917">
                        <a:srgbClr val="DC3C00"/>
                      </a:gs>
                      <a:gs pos="100000">
                        <a:srgbClr val="DC3C00"/>
                      </a:gs>
                    </a:gsLst>
                    <a:lin ang="5400000" scaled="0"/>
                  </a:gradFill>
                </a:rPr>
                <a:t>billion+</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389113"/>
            </a:xfrm>
            <a:prstGeom prst="rect">
              <a:avLst/>
            </a:prstGeom>
          </p:spPr>
          <p:txBody>
            <a:bodyPr wrap="square" lIns="0" rIns="0">
              <a:spAutoFit/>
            </a:bodyPr>
            <a:lstStyle/>
            <a:p>
              <a:pPr algn="ctr" defTabSz="878030">
                <a:lnSpc>
                  <a:spcPct val="90000"/>
                </a:lnSpc>
                <a:spcAft>
                  <a:spcPts val="575"/>
                </a:spcAft>
                <a:defRPr/>
              </a:pPr>
              <a:r>
                <a:rPr lang="en-US" sz="2744" kern="0" dirty="0">
                  <a:gradFill>
                    <a:gsLst>
                      <a:gs pos="2917">
                        <a:srgbClr val="DC3C00"/>
                      </a:gs>
                      <a:gs pos="100000">
                        <a:srgbClr val="DC3C00"/>
                      </a:gs>
                    </a:gsLst>
                    <a:lin ang="5400000" scaled="0"/>
                  </a:gradFill>
                </a:rPr>
                <a:t>470+ PB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Tree>
    <p:extLst>
      <p:ext uri="{BB962C8B-B14F-4D97-AF65-F5344CB8AC3E}">
        <p14:creationId xmlns:p14="http://schemas.microsoft.com/office/powerpoint/2010/main" val="84897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647741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893"/>
            <a:ext cx="6823917" cy="685621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4" name="Group 3"/>
          <p:cNvGrpSpPr/>
          <p:nvPr/>
        </p:nvGrpSpPr>
        <p:grpSpPr>
          <a:xfrm>
            <a:off x="7518643" y="1050559"/>
            <a:ext cx="3780435" cy="3906803"/>
            <a:chOff x="161895" y="2028745"/>
            <a:chExt cx="3857247" cy="3986181"/>
          </a:xfrm>
        </p:grpSpPr>
        <p:sp>
          <p:nvSpPr>
            <p:cNvPr id="5" name="Rectangle 4"/>
            <p:cNvSpPr/>
            <p:nvPr/>
          </p:nvSpPr>
          <p:spPr>
            <a:xfrm>
              <a:off x="161895" y="2028745"/>
              <a:ext cx="3857247" cy="371244"/>
            </a:xfrm>
            <a:prstGeom prst="rect">
              <a:avLst/>
            </a:prstGeom>
          </p:spPr>
          <p:txBody>
            <a:bodyPr wrap="none">
              <a:spAutoFit/>
            </a:bodyPr>
            <a:lstStyle/>
            <a:p>
              <a:pPr defTabSz="914093"/>
              <a:r>
                <a:rPr lang="en-US" sz="1764" b="1" dirty="0">
                  <a:gradFill>
                    <a:gsLst>
                      <a:gs pos="26496">
                        <a:srgbClr val="505050"/>
                      </a:gs>
                      <a:gs pos="44000">
                        <a:srgbClr val="505050"/>
                      </a:gs>
                    </a:gsLst>
                    <a:lin ang="5400000" scaled="0"/>
                  </a:gradFill>
                </a:rPr>
                <a:t>OFFICE &amp; SHAREPOINT ADD-INS</a:t>
              </a:r>
              <a:endParaRPr lang="en-US" sz="1764" dirty="0">
                <a:gradFill>
                  <a:gsLst>
                    <a:gs pos="26496">
                      <a:srgbClr val="505050"/>
                    </a:gs>
                    <a:gs pos="44000">
                      <a:srgbClr val="505050"/>
                    </a:gs>
                  </a:gsLst>
                  <a:lin ang="5400000" scaled="0"/>
                </a:gradFill>
              </a:endParaRPr>
            </a:p>
          </p:txBody>
        </p:sp>
        <p:sp>
          <p:nvSpPr>
            <p:cNvPr id="6" name="Freeform 5"/>
            <p:cNvSpPr>
              <a:spLocks noEditPoints="1"/>
            </p:cNvSpPr>
            <p:nvPr/>
          </p:nvSpPr>
          <p:spPr bwMode="auto">
            <a:xfrm>
              <a:off x="552446"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690752" y="3061438"/>
              <a:ext cx="2722104" cy="1887170"/>
              <a:chOff x="3304700" y="1436428"/>
              <a:chExt cx="1604154" cy="1112122"/>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9"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itle 1"/>
          <p:cNvSpPr txBox="1">
            <a:spLocks/>
          </p:cNvSpPr>
          <p:nvPr/>
        </p:nvSpPr>
        <p:spPr>
          <a:xfrm>
            <a:off x="719112" y="1178935"/>
            <a:ext cx="5260115" cy="899431"/>
          </a:xfrm>
          <a:prstGeom prst="rect">
            <a:avLst/>
          </a:prstGeom>
        </p:spPr>
        <p:txBody>
          <a:bodyPr vert="horz" wrap="square" lIns="146266" tIns="91416" rIns="146266" bIns="91416"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solidFill>
                  <a:srgbClr val="68217A"/>
                </a:solidFill>
                <a:effectLst/>
                <a:latin typeface="+mj-lt"/>
                <a:ea typeface="+mn-ea"/>
                <a:cs typeface="Segoe UI" pitchFamily="34" charset="0"/>
              </a:defRPr>
            </a:lvl1pPr>
          </a:lstStyle>
          <a:p>
            <a:r>
              <a:rPr lang="en-US" sz="5880" dirty="0" smtClean="0">
                <a:solidFill>
                  <a:schemeClr val="bg1"/>
                </a:solidFill>
              </a:rPr>
              <a:t>Extend</a:t>
            </a:r>
          </a:p>
          <a:p>
            <a:r>
              <a:rPr lang="en-US" sz="5880" dirty="0" smtClean="0">
                <a:solidFill>
                  <a:schemeClr val="bg1"/>
                </a:solidFill>
              </a:rPr>
              <a:t>Office </a:t>
            </a:r>
            <a:r>
              <a:rPr lang="en-US" sz="5880" dirty="0">
                <a:solidFill>
                  <a:schemeClr val="bg1"/>
                </a:solidFill>
              </a:rPr>
              <a:t>365</a:t>
            </a:r>
          </a:p>
        </p:txBody>
      </p:sp>
    </p:spTree>
    <p:extLst>
      <p:ext uri="{BB962C8B-B14F-4D97-AF65-F5344CB8AC3E}">
        <p14:creationId xmlns:p14="http://schemas.microsoft.com/office/powerpoint/2010/main" val="29250383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85000"/>
                    <a:lumOff val="15000"/>
                  </a:schemeClr>
                </a:solidFill>
              </a:rPr>
              <a:t>Office Add-ins</a:t>
            </a:r>
            <a:endParaRPr lang="en-US" dirty="0">
              <a:solidFill>
                <a:schemeClr val="tx1">
                  <a:lumMod val="85000"/>
                  <a:lumOff val="15000"/>
                </a:schemeClr>
              </a:solidFill>
            </a:endParaRPr>
          </a:p>
        </p:txBody>
      </p:sp>
      <p:sp>
        <p:nvSpPr>
          <p:cNvPr id="4" name="Text Placeholder 3"/>
          <p:cNvSpPr>
            <a:spLocks noGrp="1"/>
          </p:cNvSpPr>
          <p:nvPr>
            <p:ph type="body" sz="quarter" idx="4294967295"/>
          </p:nvPr>
        </p:nvSpPr>
        <p:spPr>
          <a:xfrm>
            <a:off x="269998" y="1190081"/>
            <a:ext cx="6758760" cy="4044608"/>
          </a:xfrm>
        </p:spPr>
        <p:txBody>
          <a:bodyPr/>
          <a:lstStyle/>
          <a:p>
            <a:pPr marL="571274" indent="-571274"/>
            <a:r>
              <a:rPr lang="en-US" dirty="0" smtClean="0">
                <a:solidFill>
                  <a:schemeClr val="tx1">
                    <a:lumMod val="85000"/>
                    <a:lumOff val="15000"/>
                  </a:schemeClr>
                </a:solidFill>
              </a:rPr>
              <a:t>Built with web standards</a:t>
            </a:r>
          </a:p>
          <a:p>
            <a:pPr marL="571274" indent="-571274"/>
            <a:r>
              <a:rPr lang="en-US" dirty="0" smtClean="0">
                <a:solidFill>
                  <a:schemeClr val="tx1">
                    <a:lumMod val="85000"/>
                    <a:lumOff val="15000"/>
                  </a:schemeClr>
                </a:solidFill>
              </a:rPr>
              <a:t>Office.js provides interop</a:t>
            </a:r>
          </a:p>
          <a:p>
            <a:pPr marL="571274" indent="-571274"/>
            <a:r>
              <a:rPr lang="en-US" dirty="0" smtClean="0">
                <a:solidFill>
                  <a:schemeClr val="tx1">
                    <a:lumMod val="85000"/>
                    <a:lumOff val="15000"/>
                  </a:schemeClr>
                </a:solidFill>
              </a:rPr>
              <a:t>Hosted centrally</a:t>
            </a:r>
          </a:p>
          <a:p>
            <a:pPr marL="571274" indent="-571274"/>
            <a:r>
              <a:rPr lang="en-US" dirty="0" smtClean="0">
                <a:solidFill>
                  <a:schemeClr val="tx1">
                    <a:lumMod val="85000"/>
                    <a:lumOff val="15000"/>
                  </a:schemeClr>
                </a:solidFill>
              </a:rPr>
              <a:t>Almost zero client footprint</a:t>
            </a:r>
          </a:p>
          <a:p>
            <a:pPr marL="571274" indent="-571274"/>
            <a:r>
              <a:rPr lang="en-US" dirty="0" smtClean="0">
                <a:solidFill>
                  <a:schemeClr val="tx1">
                    <a:lumMod val="85000"/>
                    <a:lumOff val="15000"/>
                  </a:schemeClr>
                </a:solidFill>
              </a:rPr>
              <a:t>Runs where Office runs</a:t>
            </a:r>
          </a:p>
          <a:p>
            <a:pPr marL="571274" indent="-571274"/>
            <a:r>
              <a:rPr lang="en-US" dirty="0" smtClean="0">
                <a:solidFill>
                  <a:schemeClr val="tx1">
                    <a:lumMod val="85000"/>
                    <a:lumOff val="15000"/>
                  </a:schemeClr>
                </a:soli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smtClean="0">
                  <a:solidFill>
                    <a:srgbClr val="800000"/>
                  </a:solidFill>
                </a:rPr>
                <a:t>OfficeApp</a:t>
              </a:r>
              <a:r>
                <a:rPr lang="en-US" sz="1200" dirty="0" smtClean="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smtClean="0">
                  <a:solidFill>
                    <a:schemeClr val="tx2">
                      <a:lumMod val="60000"/>
                      <a:lumOff val="40000"/>
                    </a:schemeClr>
                  </a:solidFill>
                </a:rPr>
                <a:t>MailApp</a:t>
              </a:r>
              <a:r>
                <a:rPr lang="en-US" sz="1200" dirty="0" smtClean="0"/>
                <a:t>"</a:t>
              </a:r>
              <a:r>
                <a:rPr lang="en-US" sz="1200" dirty="0" smtClean="0">
                  <a:solidFill>
                    <a:schemeClr val="tx2">
                      <a:lumMod val="60000"/>
                      <a:lumOff val="40000"/>
                    </a:schemeClr>
                  </a:solidFill>
                </a:rPr>
                <a:t>&gt;</a:t>
              </a:r>
              <a:endParaRPr lang="en-US" sz="1200" dirty="0">
                <a:solidFill>
                  <a:schemeClr val="tx2">
                    <a:lumMod val="60000"/>
                    <a:lumOff val="40000"/>
                  </a:schemeClr>
                </a:solidFill>
              </a:endParaRP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smtClean="0">
                  <a:solidFill>
                    <a:schemeClr val="tx2">
                      <a:lumMod val="60000"/>
                      <a:lumOff val="40000"/>
                    </a:schemeClr>
                  </a:solidFill>
                </a:rPr>
                <a:t>=</a:t>
              </a:r>
              <a:r>
                <a:rPr lang="en-US" sz="1200" dirty="0" smtClean="0"/>
                <a:t>"</a:t>
              </a:r>
              <a:r>
                <a:rPr lang="en-US" sz="1200" dirty="0" smtClean="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smtClean="0">
                  <a:solidFill>
                    <a:srgbClr val="800000"/>
                  </a:solidFill>
                </a:rPr>
                <a:t>OfficeApp</a:t>
              </a:r>
              <a:r>
                <a:rPr lang="en-US" sz="1200" dirty="0" smtClean="0">
                  <a:solidFill>
                    <a:schemeClr val="tx2">
                      <a:lumMod val="60000"/>
                      <a:lumOff val="40000"/>
                    </a:schemeClr>
                  </a:solidFill>
                </a:rPr>
                <a:t>&gt;</a:t>
              </a:r>
              <a:endParaRPr lang="en-US" sz="1200" dirty="0">
                <a:solidFill>
                  <a:schemeClr val="tx2">
                    <a:lumMod val="60000"/>
                    <a:lumOff val="40000"/>
                  </a:schemeClr>
                </a:solidFill>
              </a:endParaRPr>
            </a:p>
          </p:txBody>
        </p:sp>
      </p:grpSp>
      <p:grpSp>
        <p:nvGrpSpPr>
          <p:cNvPr id="450" name="Group 449"/>
          <p:cNvGrpSpPr/>
          <p:nvPr/>
        </p:nvGrpSpPr>
        <p:grpSpPr>
          <a:xfrm>
            <a:off x="8367240" y="2746233"/>
            <a:ext cx="880770" cy="1646972"/>
            <a:chOff x="8369750" y="2238443"/>
            <a:chExt cx="88112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047963" y="2799180"/>
              <a:ext cx="1193275" cy="549702"/>
            </a:xfrm>
            <a:prstGeom prst="rect">
              <a:avLst/>
            </a:prstGeom>
            <a:noFill/>
          </p:spPr>
          <p:txBody>
            <a:bodyPr wrap="none" lIns="182807" tIns="146246" rIns="182807" bIns="146246" rtlCol="0">
              <a:spAutoFit/>
            </a:bodyPr>
            <a:lstStyle/>
            <a:p>
              <a:pPr>
                <a:lnSpc>
                  <a:spcPct val="90000"/>
                </a:lnSpc>
                <a:spcAft>
                  <a:spcPts val="600"/>
                </a:spcAft>
              </a:pPr>
              <a:r>
                <a:rPr lang="en-US" sz="1799" dirty="0">
                  <a:solidFill>
                    <a:schemeClr val="bg1"/>
                  </a:solidFill>
                </a:rPr>
                <a:t>Office.js</a:t>
              </a:r>
            </a:p>
          </p:txBody>
        </p:sp>
      </p:grpSp>
      <p:grpSp>
        <p:nvGrpSpPr>
          <p:cNvPr id="20" name="Centralized"/>
          <p:cNvGrpSpPr/>
          <p:nvPr/>
        </p:nvGrpSpPr>
        <p:grpSpPr>
          <a:xfrm>
            <a:off x="3152307" y="3610709"/>
            <a:ext cx="6187154" cy="1788452"/>
            <a:chOff x="3152711" y="3103268"/>
            <a:chExt cx="6189643" cy="1789171"/>
          </a:xfrm>
        </p:grpSpPr>
        <p:sp>
          <p:nvSpPr>
            <p:cNvPr id="9" name="Cloud 8"/>
            <p:cNvSpPr/>
            <p:nvPr/>
          </p:nvSpPr>
          <p:spPr bwMode="auto">
            <a:xfrm>
              <a:off x="3152711" y="3103268"/>
              <a:ext cx="2773680" cy="1789171"/>
            </a:xfrm>
            <a:prstGeom prst="cloud">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r>
                <a:rPr lang="en-US" sz="2399" dirty="0">
                  <a:solidFill>
                    <a:schemeClr val="tx1"/>
                  </a:solidFill>
                  <a:ea typeface="Segoe UI" pitchFamily="34" charset="0"/>
                  <a:cs typeface="Segoe UI" pitchFamily="34" charset="0"/>
                </a:rPr>
                <a:t>Web Server</a:t>
              </a:r>
            </a:p>
          </p:txBody>
        </p:sp>
        <p:sp>
          <p:nvSpPr>
            <p:cNvPr id="10" name="Left-Right Arrow 9"/>
            <p:cNvSpPr/>
            <p:nvPr/>
          </p:nvSpPr>
          <p:spPr bwMode="auto">
            <a:xfrm>
              <a:off x="5979394" y="3510293"/>
              <a:ext cx="3362960" cy="975123"/>
            </a:xfrm>
            <a:prstGeom prst="leftRightArrow">
              <a:avLst/>
            </a:pr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spTree>
    <p:extLst>
      <p:ext uri="{BB962C8B-B14F-4D97-AF65-F5344CB8AC3E}">
        <p14:creationId xmlns:p14="http://schemas.microsoft.com/office/powerpoint/2010/main" val="324976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5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t>
              </a:r>
              <a:r>
                <a:rPr lang="en-US" sz="1568" dirty="0" smtClean="0">
                  <a:solidFill>
                    <a:schemeClr val="tx1"/>
                  </a:solidFill>
                </a:rPr>
                <a:t>appointment</a:t>
              </a:r>
              <a:endParaRPr lang="en-US" sz="1568" dirty="0">
                <a:solidFill>
                  <a:schemeClr val="tx1"/>
                </a:solidFill>
              </a:endParaRP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a:t>
              </a:r>
              <a:r>
                <a:rPr lang="en-US" sz="1568">
                  <a:solidFill>
                    <a:schemeClr val="tx1"/>
                  </a:solidFill>
                </a:rPr>
                <a:t>launch </a:t>
              </a:r>
              <a:r>
                <a:rPr lang="en-US" sz="1568" smtClean="0">
                  <a:solidFill>
                    <a:schemeClr val="tx1"/>
                  </a:solidFill>
                </a:rPr>
                <a:t>Add-in </a:t>
              </a:r>
              <a:r>
                <a:rPr lang="en-US" sz="1568" dirty="0">
                  <a:solidFill>
                    <a:schemeClr val="tx1"/>
                  </a:solidFill>
                </a:rPr>
                <a:t>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87108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2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129ea19f-d41c-490c-b792-d75d4c5bb285"/>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2553</Words>
  <Application>Microsoft Office PowerPoint</Application>
  <PresentationFormat>Custom</PresentationFormat>
  <Paragraphs>333</Paragraphs>
  <Slides>28</Slides>
  <Notes>21</Notes>
  <HiddenSlides>0</HiddenSlides>
  <MMClips>0</MMClips>
  <ScaleCrop>false</ScaleCrop>
  <HeadingPairs>
    <vt:vector size="6" baseType="variant">
      <vt:variant>
        <vt:lpstr>Fonts Used</vt:lpstr>
      </vt:variant>
      <vt:variant>
        <vt:i4>12</vt:i4>
      </vt:variant>
      <vt:variant>
        <vt:lpstr>Theme</vt:lpstr>
      </vt:variant>
      <vt:variant>
        <vt:i4>20</vt:i4>
      </vt:variant>
      <vt:variant>
        <vt:lpstr>Slide Titles</vt:lpstr>
      </vt:variant>
      <vt:variant>
        <vt:i4>28</vt:i4>
      </vt:variant>
    </vt:vector>
  </HeadingPairs>
  <TitlesOfParts>
    <vt:vector size="60" baseType="lpstr">
      <vt:lpstr>Segoe Light</vt:lpstr>
      <vt:lpstr>Segoe Pro Light</vt:lpstr>
      <vt:lpstr>Segoe Semibold</vt:lpstr>
      <vt:lpstr>Arial</vt:lpstr>
      <vt:lpstr>Calibri</vt:lpstr>
      <vt:lpstr>Consolas</vt:lpstr>
      <vt:lpstr>Courier New</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5-30610_Microsoft_Ignite_Keynote_Template_CUSTOM_LIGHT</vt:lpstr>
      <vt:lpstr>1_5-30610_Microsoft_Ignite_Keynote_Template_CUSTOM_LIGHT</vt:lpstr>
      <vt:lpstr>2_5-30610_Microsoft_Ignite_Keynote_Template_CUSTOM_LIGHT</vt:lpstr>
      <vt:lpstr>Office 365 Development</vt:lpstr>
      <vt:lpstr>Agenda</vt:lpstr>
      <vt:lpstr>"The most strategic developer surface area for us is Office 365“  - Satya Nadella </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Office 365 APIs</vt:lpstr>
      <vt:lpstr>Azure Active Directory</vt:lpstr>
      <vt:lpstr>Azure AD Applications</vt:lpstr>
      <vt:lpstr>Demo</vt:lpstr>
      <vt:lpstr>Open Platform</vt:lpstr>
      <vt:lpstr>Distribution choices</vt:lpstr>
      <vt:lpstr>Corporate Add-in Catalog</vt:lpstr>
      <vt:lpstr>Resources</vt:lpstr>
      <vt:lpstr>http://dev.office.com</vt:lpstr>
      <vt:lpstr>Virtual Academy Courses</vt:lpstr>
      <vt:lpstr>http://blogs.office.com</vt:lpstr>
      <vt:lpstr>http://www.office.com/roadmap</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2015-12-23T03:35:23Z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